
<file path=[Content_Types].xml><?xml version="1.0" encoding="utf-8"?>
<Types xmlns="http://schemas.openxmlformats.org/package/2006/content-types">
  <Default Extension="bin" ContentType="application/vnd.openxmlformats-officedocument.oleObject"/>
  <Default Extension="docx" ContentType="application/vnd.openxmlformats-officedocument.wordprocessingml.documen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Lst>
  <p:notesMasterIdLst>
    <p:notesMasterId r:id="rId30"/>
  </p:notesMasterIdLst>
  <p:sldIdLst>
    <p:sldId id="256" r:id="rId2"/>
    <p:sldId id="329" r:id="rId3"/>
    <p:sldId id="258" r:id="rId4"/>
    <p:sldId id="620" r:id="rId5"/>
    <p:sldId id="619" r:id="rId6"/>
    <p:sldId id="310" r:id="rId7"/>
    <p:sldId id="621" r:id="rId8"/>
    <p:sldId id="622" r:id="rId9"/>
    <p:sldId id="617" r:id="rId10"/>
    <p:sldId id="261" r:id="rId11"/>
    <p:sldId id="330" r:id="rId12"/>
    <p:sldId id="333" r:id="rId13"/>
    <p:sldId id="332" r:id="rId14"/>
    <p:sldId id="311" r:id="rId15"/>
    <p:sldId id="312" r:id="rId16"/>
    <p:sldId id="344" r:id="rId17"/>
    <p:sldId id="306" r:id="rId18"/>
    <p:sldId id="634" r:id="rId19"/>
    <p:sldId id="313" r:id="rId20"/>
    <p:sldId id="314" r:id="rId21"/>
    <p:sldId id="315" r:id="rId22"/>
    <p:sldId id="336" r:id="rId23"/>
    <p:sldId id="335" r:id="rId24"/>
    <p:sldId id="337" r:id="rId25"/>
    <p:sldId id="338" r:id="rId26"/>
    <p:sldId id="339" r:id="rId27"/>
    <p:sldId id="340" r:id="rId28"/>
    <p:sldId id="331" r:id="rId29"/>
  </p:sldIdLst>
  <p:sldSz cx="12192000" cy="6858000"/>
  <p:notesSz cx="6858000" cy="9144000"/>
  <p:embeddedFontLst>
    <p:embeddedFont>
      <p:font typeface="Arial Narrow" panose="020B0606020202030204" pitchFamily="34" charset="0"/>
      <p:regular r:id="rId31"/>
      <p:bold r:id="rId32"/>
      <p:italic r:id="rId33"/>
      <p:boldItalic r:id="rId34"/>
    </p:embeddedFont>
    <p:embeddedFont>
      <p:font typeface="Open Sans" panose="020B0606030504020204" pitchFamily="34" charset="0"/>
      <p:regular r:id="rId35"/>
      <p:bold r:id="rId36"/>
      <p:italic r:id="rId37"/>
      <p:boldItalic r:id="rId38"/>
    </p:embeddedFont>
    <p:embeddedFont>
      <p:font typeface="Open Sans SemiBold" panose="020B0706030804020204" pitchFamily="34" charset="0"/>
      <p:bold r:id="rId39"/>
      <p:boldItalic r:id="rId40"/>
    </p:embeddedFont>
    <p:embeddedFont>
      <p:font typeface="Segoe UI" panose="020B0502040204020203" pitchFamily="34" charset="0"/>
      <p:regular r:id="rId41"/>
      <p:bold r:id="rId42"/>
      <p:italic r:id="rId43"/>
      <p:boldItalic r:id="rId44"/>
    </p:embeddedFont>
    <p:embeddedFont>
      <p:font typeface="Verdana" panose="020B0604030504040204" pitchFamily="34" charset="0"/>
      <p:regular r:id="rId45"/>
      <p:bold r:id="rId46"/>
      <p:italic r:id="rId47"/>
      <p:boldItalic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1313"/>
    <a:srgbClr val="22222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215AF0-182D-40DE-A0E1-0B7D3408AFB4}" v="6" dt="2024-02-13T22:46:33.5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53" autoAdjust="0"/>
    <p:restoredTop sz="94660"/>
  </p:normalViewPr>
  <p:slideViewPr>
    <p:cSldViewPr snapToGrid="0">
      <p:cViewPr varScale="1">
        <p:scale>
          <a:sx n="111" d="100"/>
          <a:sy n="111" d="100"/>
        </p:scale>
        <p:origin x="51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iana Vanezi" userId="f59bac273160bcbe" providerId="LiveId" clId="{93FBFCE0-E906-4890-A741-75231787F4FE}"/>
    <pc:docChg chg="undo custSel addSld modSld sldOrd">
      <pc:chgData name="Andriana Vanezi" userId="f59bac273160bcbe" providerId="LiveId" clId="{93FBFCE0-E906-4890-A741-75231787F4FE}" dt="2024-01-10T18:46:11.649" v="103" actId="1076"/>
      <pc:docMkLst>
        <pc:docMk/>
      </pc:docMkLst>
      <pc:sldChg chg="modSp mod ord">
        <pc:chgData name="Andriana Vanezi" userId="f59bac273160bcbe" providerId="LiveId" clId="{93FBFCE0-E906-4890-A741-75231787F4FE}" dt="2024-01-10T18:42:46.533" v="72" actId="20577"/>
        <pc:sldMkLst>
          <pc:docMk/>
          <pc:sldMk cId="114789807" sldId="310"/>
        </pc:sldMkLst>
        <pc:spChg chg="mod">
          <ac:chgData name="Andriana Vanezi" userId="f59bac273160bcbe" providerId="LiveId" clId="{93FBFCE0-E906-4890-A741-75231787F4FE}" dt="2024-01-10T18:42:46.533" v="72" actId="20577"/>
          <ac:spMkLst>
            <pc:docMk/>
            <pc:sldMk cId="114789807" sldId="310"/>
            <ac:spMk id="2" creationId="{2D0F50C8-2AA3-4F76-8CAD-D6D1C416509E}"/>
          </ac:spMkLst>
        </pc:spChg>
        <pc:spChg chg="mod">
          <ac:chgData name="Andriana Vanezi" userId="f59bac273160bcbe" providerId="LiveId" clId="{93FBFCE0-E906-4890-A741-75231787F4FE}" dt="2024-01-10T18:42:40.740" v="64" actId="6549"/>
          <ac:spMkLst>
            <pc:docMk/>
            <pc:sldMk cId="114789807" sldId="310"/>
            <ac:spMk id="3" creationId="{81823CE5-4E56-47A2-9E07-A497EA3B7B6C}"/>
          </ac:spMkLst>
        </pc:spChg>
      </pc:sldChg>
      <pc:sldChg chg="ord">
        <pc:chgData name="Andriana Vanezi" userId="f59bac273160bcbe" providerId="LiveId" clId="{93FBFCE0-E906-4890-A741-75231787F4FE}" dt="2024-01-10T18:38:58.081" v="21"/>
        <pc:sldMkLst>
          <pc:docMk/>
          <pc:sldMk cId="2389100293" sldId="333"/>
        </pc:sldMkLst>
      </pc:sldChg>
      <pc:sldChg chg="modSp new mod ord">
        <pc:chgData name="Andriana Vanezi" userId="f59bac273160bcbe" providerId="LiveId" clId="{93FBFCE0-E906-4890-A741-75231787F4FE}" dt="2024-01-10T18:45:42.956" v="99" actId="27636"/>
        <pc:sldMkLst>
          <pc:docMk/>
          <pc:sldMk cId="2993610" sldId="619"/>
        </pc:sldMkLst>
        <pc:spChg chg="mod">
          <ac:chgData name="Andriana Vanezi" userId="f59bac273160bcbe" providerId="LiveId" clId="{93FBFCE0-E906-4890-A741-75231787F4FE}" dt="2024-01-10T18:40:44.627" v="47" actId="6549"/>
          <ac:spMkLst>
            <pc:docMk/>
            <pc:sldMk cId="2993610" sldId="619"/>
            <ac:spMk id="2" creationId="{32D05326-D9DF-2120-CAB2-56145314514D}"/>
          </ac:spMkLst>
        </pc:spChg>
        <pc:spChg chg="mod">
          <ac:chgData name="Andriana Vanezi" userId="f59bac273160bcbe" providerId="LiveId" clId="{93FBFCE0-E906-4890-A741-75231787F4FE}" dt="2024-01-10T18:45:42.956" v="99" actId="27636"/>
          <ac:spMkLst>
            <pc:docMk/>
            <pc:sldMk cId="2993610" sldId="619"/>
            <ac:spMk id="3" creationId="{7E63861A-A443-86CD-4FCA-345DF1FF211F}"/>
          </ac:spMkLst>
        </pc:spChg>
      </pc:sldChg>
      <pc:sldChg chg="addSp modSp new mod ord">
        <pc:chgData name="Andriana Vanezi" userId="f59bac273160bcbe" providerId="LiveId" clId="{93FBFCE0-E906-4890-A741-75231787F4FE}" dt="2024-01-10T18:46:11.649" v="103" actId="1076"/>
        <pc:sldMkLst>
          <pc:docMk/>
          <pc:sldMk cId="1137626925" sldId="620"/>
        </pc:sldMkLst>
        <pc:spChg chg="mod">
          <ac:chgData name="Andriana Vanezi" userId="f59bac273160bcbe" providerId="LiveId" clId="{93FBFCE0-E906-4890-A741-75231787F4FE}" dt="2024-01-10T18:46:04.264" v="101" actId="6549"/>
          <ac:spMkLst>
            <pc:docMk/>
            <pc:sldMk cId="1137626925" sldId="620"/>
            <ac:spMk id="2" creationId="{BC3AA08D-CF71-7631-E07B-488C105AB0E1}"/>
          </ac:spMkLst>
        </pc:spChg>
        <pc:spChg chg="mod">
          <ac:chgData name="Andriana Vanezi" userId="f59bac273160bcbe" providerId="LiveId" clId="{93FBFCE0-E906-4890-A741-75231787F4FE}" dt="2024-01-10T18:45:33.258" v="95" actId="21"/>
          <ac:spMkLst>
            <pc:docMk/>
            <pc:sldMk cId="1137626925" sldId="620"/>
            <ac:spMk id="3" creationId="{FE0CE368-E2C4-EF85-30C6-CC53C7571175}"/>
          </ac:spMkLst>
        </pc:spChg>
        <pc:picChg chg="add mod">
          <ac:chgData name="Andriana Vanezi" userId="f59bac273160bcbe" providerId="LiveId" clId="{93FBFCE0-E906-4890-A741-75231787F4FE}" dt="2024-01-10T18:46:11.649" v="103" actId="1076"/>
          <ac:picMkLst>
            <pc:docMk/>
            <pc:sldMk cId="1137626925" sldId="620"/>
            <ac:picMk id="5" creationId="{600EB972-1682-CC9A-B3D0-E7C5C50E15C9}"/>
          </ac:picMkLst>
        </pc:picChg>
      </pc:sldChg>
      <pc:sldChg chg="modSp new mod">
        <pc:chgData name="Andriana Vanezi" userId="f59bac273160bcbe" providerId="LiveId" clId="{93FBFCE0-E906-4890-A741-75231787F4FE}" dt="2024-01-10T18:44:26.930" v="92" actId="20577"/>
        <pc:sldMkLst>
          <pc:docMk/>
          <pc:sldMk cId="3010053547" sldId="621"/>
        </pc:sldMkLst>
        <pc:spChg chg="mod">
          <ac:chgData name="Andriana Vanezi" userId="f59bac273160bcbe" providerId="LiveId" clId="{93FBFCE0-E906-4890-A741-75231787F4FE}" dt="2024-01-10T18:43:27.347" v="79" actId="27636"/>
          <ac:spMkLst>
            <pc:docMk/>
            <pc:sldMk cId="3010053547" sldId="621"/>
            <ac:spMk id="2" creationId="{6F33063D-DC71-30FB-AE06-01005C721378}"/>
          </ac:spMkLst>
        </pc:spChg>
        <pc:spChg chg="mod">
          <ac:chgData name="Andriana Vanezi" userId="f59bac273160bcbe" providerId="LiveId" clId="{93FBFCE0-E906-4890-A741-75231787F4FE}" dt="2024-01-10T18:44:26.930" v="92" actId="20577"/>
          <ac:spMkLst>
            <pc:docMk/>
            <pc:sldMk cId="3010053547" sldId="621"/>
            <ac:spMk id="3" creationId="{DE6DDC45-1A14-DF63-5055-DF9996C0874F}"/>
          </ac:spMkLst>
        </pc:spChg>
      </pc:sldChg>
    </pc:docChg>
  </pc:docChgLst>
  <pc:docChgLst>
    <pc:chgData name="Andriana Vanezi" userId="f59bac273160bcbe" providerId="LiveId" clId="{CB215AF0-182D-40DE-A0E1-0B7D3408AFB4}"/>
    <pc:docChg chg="undo custSel addSld delSld modSld sldOrd">
      <pc:chgData name="Andriana Vanezi" userId="f59bac273160bcbe" providerId="LiveId" clId="{CB215AF0-182D-40DE-A0E1-0B7D3408AFB4}" dt="2024-02-15T22:50:33.110" v="205"/>
      <pc:docMkLst>
        <pc:docMk/>
      </pc:docMkLst>
      <pc:sldChg chg="addSp delSp modSp mod ord">
        <pc:chgData name="Andriana Vanezi" userId="f59bac273160bcbe" providerId="LiveId" clId="{CB215AF0-182D-40DE-A0E1-0B7D3408AFB4}" dt="2024-02-01T03:37:30.497" v="67" actId="21"/>
        <pc:sldMkLst>
          <pc:docMk/>
          <pc:sldMk cId="774061883" sldId="261"/>
        </pc:sldMkLst>
        <pc:spChg chg="mod">
          <ac:chgData name="Andriana Vanezi" userId="f59bac273160bcbe" providerId="LiveId" clId="{CB215AF0-182D-40DE-A0E1-0B7D3408AFB4}" dt="2024-02-01T03:36:58.933" v="63" actId="14100"/>
          <ac:spMkLst>
            <pc:docMk/>
            <pc:sldMk cId="774061883" sldId="261"/>
            <ac:spMk id="4" creationId="{6FDECE4F-38B9-4C1C-8BA4-AAF1294F28A3}"/>
          </ac:spMkLst>
        </pc:spChg>
        <pc:picChg chg="add del mod">
          <ac:chgData name="Andriana Vanezi" userId="f59bac273160bcbe" providerId="LiveId" clId="{CB215AF0-182D-40DE-A0E1-0B7D3408AFB4}" dt="2024-02-01T03:37:30.497" v="67" actId="21"/>
          <ac:picMkLst>
            <pc:docMk/>
            <pc:sldMk cId="774061883" sldId="261"/>
            <ac:picMk id="6" creationId="{5BD2785E-8FCF-4ED5-A3CC-204221967258}"/>
          </ac:picMkLst>
        </pc:picChg>
        <pc:picChg chg="mod">
          <ac:chgData name="Andriana Vanezi" userId="f59bac273160bcbe" providerId="LiveId" clId="{CB215AF0-182D-40DE-A0E1-0B7D3408AFB4}" dt="2024-02-01T03:37:10.021" v="66" actId="1076"/>
          <ac:picMkLst>
            <pc:docMk/>
            <pc:sldMk cId="774061883" sldId="261"/>
            <ac:picMk id="10" creationId="{84E12A3F-9968-4FF1-BDCF-9E5301A2E35F}"/>
          </ac:picMkLst>
        </pc:picChg>
      </pc:sldChg>
      <pc:sldChg chg="modSp mod">
        <pc:chgData name="Andriana Vanezi" userId="f59bac273160bcbe" providerId="LiveId" clId="{CB215AF0-182D-40DE-A0E1-0B7D3408AFB4}" dt="2024-02-01T03:42:31.037" v="174" actId="20577"/>
        <pc:sldMkLst>
          <pc:docMk/>
          <pc:sldMk cId="2115760377" sldId="311"/>
        </pc:sldMkLst>
        <pc:spChg chg="mod">
          <ac:chgData name="Andriana Vanezi" userId="f59bac273160bcbe" providerId="LiveId" clId="{CB215AF0-182D-40DE-A0E1-0B7D3408AFB4}" dt="2024-02-01T03:42:31.037" v="174" actId="20577"/>
          <ac:spMkLst>
            <pc:docMk/>
            <pc:sldMk cId="2115760377" sldId="311"/>
            <ac:spMk id="3" creationId="{81823CE5-4E56-47A2-9E07-A497EA3B7B6C}"/>
          </ac:spMkLst>
        </pc:spChg>
      </pc:sldChg>
      <pc:sldChg chg="modSp mod">
        <pc:chgData name="Andriana Vanezi" userId="f59bac273160bcbe" providerId="LiveId" clId="{CB215AF0-182D-40DE-A0E1-0B7D3408AFB4}" dt="2024-02-01T03:46:29.812" v="185" actId="20577"/>
        <pc:sldMkLst>
          <pc:docMk/>
          <pc:sldMk cId="935592311" sldId="313"/>
        </pc:sldMkLst>
        <pc:spChg chg="mod">
          <ac:chgData name="Andriana Vanezi" userId="f59bac273160bcbe" providerId="LiveId" clId="{CB215AF0-182D-40DE-A0E1-0B7D3408AFB4}" dt="2024-02-01T03:46:29.812" v="185" actId="20577"/>
          <ac:spMkLst>
            <pc:docMk/>
            <pc:sldMk cId="935592311" sldId="313"/>
            <ac:spMk id="3" creationId="{81823CE5-4E56-47A2-9E07-A497EA3B7B6C}"/>
          </ac:spMkLst>
        </pc:spChg>
      </pc:sldChg>
      <pc:sldChg chg="modSp mod">
        <pc:chgData name="Andriana Vanezi" userId="f59bac273160bcbe" providerId="LiveId" clId="{CB215AF0-182D-40DE-A0E1-0B7D3408AFB4}" dt="2024-02-01T03:31:12.652" v="23" actId="21"/>
        <pc:sldMkLst>
          <pc:docMk/>
          <pc:sldMk cId="2869608421" sldId="315"/>
        </pc:sldMkLst>
        <pc:spChg chg="mod">
          <ac:chgData name="Andriana Vanezi" userId="f59bac273160bcbe" providerId="LiveId" clId="{CB215AF0-182D-40DE-A0E1-0B7D3408AFB4}" dt="2024-02-01T03:31:12.652" v="23" actId="21"/>
          <ac:spMkLst>
            <pc:docMk/>
            <pc:sldMk cId="2869608421" sldId="315"/>
            <ac:spMk id="3" creationId="{81823CE5-4E56-47A2-9E07-A497EA3B7B6C}"/>
          </ac:spMkLst>
        </pc:spChg>
      </pc:sldChg>
      <pc:sldChg chg="modSp mod ord">
        <pc:chgData name="Andriana Vanezi" userId="f59bac273160bcbe" providerId="LiveId" clId="{CB215AF0-182D-40DE-A0E1-0B7D3408AFB4}" dt="2024-02-01T03:41:48.261" v="169"/>
        <pc:sldMkLst>
          <pc:docMk/>
          <pc:sldMk cId="1871802869" sldId="330"/>
        </pc:sldMkLst>
        <pc:spChg chg="mod">
          <ac:chgData name="Andriana Vanezi" userId="f59bac273160bcbe" providerId="LiveId" clId="{CB215AF0-182D-40DE-A0E1-0B7D3408AFB4}" dt="2024-02-01T03:41:27.839" v="165" actId="20577"/>
          <ac:spMkLst>
            <pc:docMk/>
            <pc:sldMk cId="1871802869" sldId="330"/>
            <ac:spMk id="4" creationId="{6FDECE4F-38B9-4C1C-8BA4-AAF1294F28A3}"/>
          </ac:spMkLst>
        </pc:spChg>
      </pc:sldChg>
      <pc:sldChg chg="modSp mod ord">
        <pc:chgData name="Andriana Vanezi" userId="f59bac273160bcbe" providerId="LiveId" clId="{CB215AF0-182D-40DE-A0E1-0B7D3408AFB4}" dt="2024-02-14T22:44:04.238" v="199" actId="1076"/>
        <pc:sldMkLst>
          <pc:docMk/>
          <pc:sldMk cId="2580746010" sldId="332"/>
        </pc:sldMkLst>
        <pc:graphicFrameChg chg="mod">
          <ac:chgData name="Andriana Vanezi" userId="f59bac273160bcbe" providerId="LiveId" clId="{CB215AF0-182D-40DE-A0E1-0B7D3408AFB4}" dt="2024-02-14T22:44:04.238" v="199" actId="1076"/>
          <ac:graphicFrameMkLst>
            <pc:docMk/>
            <pc:sldMk cId="2580746010" sldId="332"/>
            <ac:graphicFrameMk id="6" creationId="{C1CD2F09-DA7F-4BE2-9DE5-3B53E3025402}"/>
          </ac:graphicFrameMkLst>
        </pc:graphicFrameChg>
      </pc:sldChg>
      <pc:sldChg chg="modSp mod">
        <pc:chgData name="Andriana Vanezi" userId="f59bac273160bcbe" providerId="LiveId" clId="{CB215AF0-182D-40DE-A0E1-0B7D3408AFB4}" dt="2024-02-01T03:40:21.193" v="137" actId="1076"/>
        <pc:sldMkLst>
          <pc:docMk/>
          <pc:sldMk cId="2389100293" sldId="333"/>
        </pc:sldMkLst>
        <pc:spChg chg="mod">
          <ac:chgData name="Andriana Vanezi" userId="f59bac273160bcbe" providerId="LiveId" clId="{CB215AF0-182D-40DE-A0E1-0B7D3408AFB4}" dt="2024-02-01T03:40:14.635" v="132" actId="6549"/>
          <ac:spMkLst>
            <pc:docMk/>
            <pc:sldMk cId="2389100293" sldId="333"/>
            <ac:spMk id="3" creationId="{81823CE5-4E56-47A2-9E07-A497EA3B7B6C}"/>
          </ac:spMkLst>
        </pc:spChg>
        <pc:picChg chg="mod">
          <ac:chgData name="Andriana Vanezi" userId="f59bac273160bcbe" providerId="LiveId" clId="{CB215AF0-182D-40DE-A0E1-0B7D3408AFB4}" dt="2024-02-01T03:40:21.193" v="137" actId="1076"/>
          <ac:picMkLst>
            <pc:docMk/>
            <pc:sldMk cId="2389100293" sldId="333"/>
            <ac:picMk id="7" creationId="{703EF3B5-CA23-4998-B49E-43D24E3FE98E}"/>
          </ac:picMkLst>
        </pc:picChg>
      </pc:sldChg>
      <pc:sldChg chg="modSp mod">
        <pc:chgData name="Andriana Vanezi" userId="f59bac273160bcbe" providerId="LiveId" clId="{CB215AF0-182D-40DE-A0E1-0B7D3408AFB4}" dt="2024-02-01T03:30:09.676" v="22" actId="113"/>
        <pc:sldMkLst>
          <pc:docMk/>
          <pc:sldMk cId="2811163276" sldId="335"/>
        </pc:sldMkLst>
        <pc:spChg chg="mod">
          <ac:chgData name="Andriana Vanezi" userId="f59bac273160bcbe" providerId="LiveId" clId="{CB215AF0-182D-40DE-A0E1-0B7D3408AFB4}" dt="2024-02-01T03:30:09.676" v="22" actId="113"/>
          <ac:spMkLst>
            <pc:docMk/>
            <pc:sldMk cId="2811163276" sldId="335"/>
            <ac:spMk id="3" creationId="{81823CE5-4E56-47A2-9E07-A497EA3B7B6C}"/>
          </ac:spMkLst>
        </pc:spChg>
      </pc:sldChg>
      <pc:sldChg chg="modSp mod">
        <pc:chgData name="Andriana Vanezi" userId="f59bac273160bcbe" providerId="LiveId" clId="{CB215AF0-182D-40DE-A0E1-0B7D3408AFB4}" dt="2024-02-01T03:31:25.615" v="26" actId="6549"/>
        <pc:sldMkLst>
          <pc:docMk/>
          <pc:sldMk cId="2585807471" sldId="338"/>
        </pc:sldMkLst>
        <pc:spChg chg="mod">
          <ac:chgData name="Andriana Vanezi" userId="f59bac273160bcbe" providerId="LiveId" clId="{CB215AF0-182D-40DE-A0E1-0B7D3408AFB4}" dt="2024-02-01T03:31:25.615" v="26" actId="6549"/>
          <ac:spMkLst>
            <pc:docMk/>
            <pc:sldMk cId="2585807471" sldId="338"/>
            <ac:spMk id="3" creationId="{81823CE5-4E56-47A2-9E07-A497EA3B7B6C}"/>
          </ac:spMkLst>
        </pc:spChg>
      </pc:sldChg>
      <pc:sldChg chg="ord">
        <pc:chgData name="Andriana Vanezi" userId="f59bac273160bcbe" providerId="LiveId" clId="{CB215AF0-182D-40DE-A0E1-0B7D3408AFB4}" dt="2024-02-14T22:58:29.736" v="201"/>
        <pc:sldMkLst>
          <pc:docMk/>
          <pc:sldMk cId="4284924425" sldId="344"/>
        </pc:sldMkLst>
      </pc:sldChg>
      <pc:sldChg chg="addSp delSp modSp mod ord">
        <pc:chgData name="Andriana Vanezi" userId="f59bac273160bcbe" providerId="LiveId" clId="{CB215AF0-182D-40DE-A0E1-0B7D3408AFB4}" dt="2024-02-14T22:40:32.615" v="198" actId="1076"/>
        <pc:sldMkLst>
          <pc:docMk/>
          <pc:sldMk cId="69122092" sldId="617"/>
        </pc:sldMkLst>
        <pc:spChg chg="mod">
          <ac:chgData name="Andriana Vanezi" userId="f59bac273160bcbe" providerId="LiveId" clId="{CB215AF0-182D-40DE-A0E1-0B7D3408AFB4}" dt="2024-02-01T03:37:42.353" v="74" actId="20577"/>
          <ac:spMkLst>
            <pc:docMk/>
            <pc:sldMk cId="69122092" sldId="617"/>
            <ac:spMk id="2" creationId="{F9DA886A-8501-434C-9EDF-CE492DA4277C}"/>
          </ac:spMkLst>
        </pc:spChg>
        <pc:spChg chg="mod">
          <ac:chgData name="Andriana Vanezi" userId="f59bac273160bcbe" providerId="LiveId" clId="{CB215AF0-182D-40DE-A0E1-0B7D3408AFB4}" dt="2024-02-01T03:34:57.081" v="39" actId="21"/>
          <ac:spMkLst>
            <pc:docMk/>
            <pc:sldMk cId="69122092" sldId="617"/>
            <ac:spMk id="3" creationId="{043BC2AC-2BBB-424C-B8C8-9B1B95EC6383}"/>
          </ac:spMkLst>
        </pc:spChg>
        <pc:picChg chg="add mod">
          <ac:chgData name="Andriana Vanezi" userId="f59bac273160bcbe" providerId="LiveId" clId="{CB215AF0-182D-40DE-A0E1-0B7D3408AFB4}" dt="2024-02-14T22:40:32.615" v="198" actId="1076"/>
          <ac:picMkLst>
            <pc:docMk/>
            <pc:sldMk cId="69122092" sldId="617"/>
            <ac:picMk id="5" creationId="{5BD2785E-8FCF-4ED5-A3CC-204221967258}"/>
          </ac:picMkLst>
        </pc:picChg>
        <pc:picChg chg="del mod">
          <ac:chgData name="Andriana Vanezi" userId="f59bac273160bcbe" providerId="LiveId" clId="{CB215AF0-182D-40DE-A0E1-0B7D3408AFB4}" dt="2024-02-01T03:36:35.264" v="56" actId="21"/>
          <ac:picMkLst>
            <pc:docMk/>
            <pc:sldMk cId="69122092" sldId="617"/>
            <ac:picMk id="6" creationId="{5BD2785E-8FCF-4ED5-A3CC-204221967258}"/>
          </ac:picMkLst>
        </pc:picChg>
      </pc:sldChg>
      <pc:sldChg chg="modSp del mod ord">
        <pc:chgData name="Andriana Vanezi" userId="f59bac273160bcbe" providerId="LiveId" clId="{CB215AF0-182D-40DE-A0E1-0B7D3408AFB4}" dt="2024-02-01T03:40:25.657" v="138" actId="47"/>
        <pc:sldMkLst>
          <pc:docMk/>
          <pc:sldMk cId="895195927" sldId="618"/>
        </pc:sldMkLst>
        <pc:spChg chg="mod">
          <ac:chgData name="Andriana Vanezi" userId="f59bac273160bcbe" providerId="LiveId" clId="{CB215AF0-182D-40DE-A0E1-0B7D3408AFB4}" dt="2024-02-01T03:38:10.042" v="78" actId="27636"/>
          <ac:spMkLst>
            <pc:docMk/>
            <pc:sldMk cId="895195927" sldId="618"/>
            <ac:spMk id="3" creationId="{5356563D-F5D0-407D-BB48-2D8034620307}"/>
          </ac:spMkLst>
        </pc:spChg>
      </pc:sldChg>
      <pc:sldChg chg="ord">
        <pc:chgData name="Andriana Vanezi" userId="f59bac273160bcbe" providerId="LiveId" clId="{CB215AF0-182D-40DE-A0E1-0B7D3408AFB4}" dt="2024-02-01T03:47:05.142" v="187"/>
        <pc:sldMkLst>
          <pc:docMk/>
          <pc:sldMk cId="1137626925" sldId="620"/>
        </pc:sldMkLst>
      </pc:sldChg>
      <pc:sldChg chg="modSp mod ord">
        <pc:chgData name="Andriana Vanezi" userId="f59bac273160bcbe" providerId="LiveId" clId="{CB215AF0-182D-40DE-A0E1-0B7D3408AFB4}" dt="2024-02-15T22:50:33.110" v="205"/>
        <pc:sldMkLst>
          <pc:docMk/>
          <pc:sldMk cId="3010053547" sldId="621"/>
        </pc:sldMkLst>
        <pc:spChg chg="mod">
          <ac:chgData name="Andriana Vanezi" userId="f59bac273160bcbe" providerId="LiveId" clId="{CB215AF0-182D-40DE-A0E1-0B7D3408AFB4}" dt="2024-02-06T21:09:13.210" v="196" actId="20577"/>
          <ac:spMkLst>
            <pc:docMk/>
            <pc:sldMk cId="3010053547" sldId="621"/>
            <ac:spMk id="3" creationId="{DE6DDC45-1A14-DF63-5055-DF9996C0874F}"/>
          </ac:spMkLst>
        </pc:spChg>
      </pc:sldChg>
      <pc:sldChg chg="modSp add ord modTransition">
        <pc:chgData name="Andriana Vanezi" userId="f59bac273160bcbe" providerId="LiveId" clId="{CB215AF0-182D-40DE-A0E1-0B7D3408AFB4}" dt="2024-02-15T22:49:43.484" v="203"/>
        <pc:sldMkLst>
          <pc:docMk/>
          <pc:sldMk cId="769539999" sldId="622"/>
        </pc:sldMkLst>
        <pc:spChg chg="mod">
          <ac:chgData name="Andriana Vanezi" userId="f59bac273160bcbe" providerId="LiveId" clId="{CB215AF0-182D-40DE-A0E1-0B7D3408AFB4}" dt="2024-02-13T22:46:30.892" v="197" actId="20578"/>
          <ac:spMkLst>
            <pc:docMk/>
            <pc:sldMk cId="769539999" sldId="622"/>
            <ac:spMk id="3" creationId="{92F6DAD9-FFCE-4588-8D03-0A23189F70F9}"/>
          </ac:spMkLst>
        </pc:spChg>
      </pc:sldChg>
      <pc:sldChg chg="modSp add mod ord modTransition">
        <pc:chgData name="Andriana Vanezi" userId="f59bac273160bcbe" providerId="LiveId" clId="{CB215AF0-182D-40DE-A0E1-0B7D3408AFB4}" dt="2024-02-01T03:44:27.148" v="180"/>
        <pc:sldMkLst>
          <pc:docMk/>
          <pc:sldMk cId="3087521808" sldId="634"/>
        </pc:sldMkLst>
        <pc:spChg chg="mod">
          <ac:chgData name="Andriana Vanezi" userId="f59bac273160bcbe" providerId="LiveId" clId="{CB215AF0-182D-40DE-A0E1-0B7D3408AFB4}" dt="2024-02-01T03:43:34.435" v="176" actId="27636"/>
          <ac:spMkLst>
            <pc:docMk/>
            <pc:sldMk cId="3087521808" sldId="634"/>
            <ac:spMk id="3" creationId="{F5FAFEFB-B73F-1935-4632-F92DE241F15F}"/>
          </ac:spMkLst>
        </pc:spChg>
      </pc:sldChg>
    </pc:docChg>
  </pc:docChgLst>
  <pc:docChgLst>
    <pc:chgData name="Andriana Vanezi" userId="f59bac273160bcbe" providerId="LiveId" clId="{C9411332-AFBD-473D-807C-555BF729270B}"/>
    <pc:docChg chg="delSld">
      <pc:chgData name="Andriana Vanezi" userId="f59bac273160bcbe" providerId="LiveId" clId="{C9411332-AFBD-473D-807C-555BF729270B}" dt="2023-05-05T00:35:21.118" v="4" actId="47"/>
      <pc:docMkLst>
        <pc:docMk/>
      </pc:docMkLst>
      <pc:sldChg chg="del">
        <pc:chgData name="Andriana Vanezi" userId="f59bac273160bcbe" providerId="LiveId" clId="{C9411332-AFBD-473D-807C-555BF729270B}" dt="2023-05-05T00:35:01.356" v="1" actId="47"/>
        <pc:sldMkLst>
          <pc:docMk/>
          <pc:sldMk cId="1693310051" sldId="318"/>
        </pc:sldMkLst>
      </pc:sldChg>
      <pc:sldChg chg="del">
        <pc:chgData name="Andriana Vanezi" userId="f59bac273160bcbe" providerId="LiveId" clId="{C9411332-AFBD-473D-807C-555BF729270B}" dt="2023-05-05T00:35:07.586" v="2" actId="47"/>
        <pc:sldMkLst>
          <pc:docMk/>
          <pc:sldMk cId="3451824585" sldId="319"/>
        </pc:sldMkLst>
      </pc:sldChg>
      <pc:sldChg chg="del">
        <pc:chgData name="Andriana Vanezi" userId="f59bac273160bcbe" providerId="LiveId" clId="{C9411332-AFBD-473D-807C-555BF729270B}" dt="2023-05-05T00:34:53.433" v="0" actId="47"/>
        <pc:sldMkLst>
          <pc:docMk/>
          <pc:sldMk cId="795071790" sldId="324"/>
        </pc:sldMkLst>
      </pc:sldChg>
      <pc:sldChg chg="del">
        <pc:chgData name="Andriana Vanezi" userId="f59bac273160bcbe" providerId="LiveId" clId="{C9411332-AFBD-473D-807C-555BF729270B}" dt="2023-05-05T00:35:14.337" v="3" actId="47"/>
        <pc:sldMkLst>
          <pc:docMk/>
          <pc:sldMk cId="2589337604" sldId="341"/>
        </pc:sldMkLst>
      </pc:sldChg>
      <pc:sldChg chg="del">
        <pc:chgData name="Andriana Vanezi" userId="f59bac273160bcbe" providerId="LiveId" clId="{C9411332-AFBD-473D-807C-555BF729270B}" dt="2023-05-05T00:35:21.118" v="4" actId="47"/>
        <pc:sldMkLst>
          <pc:docMk/>
          <pc:sldMk cId="2463532479" sldId="342"/>
        </pc:sldMkLst>
      </pc:sldChg>
    </pc:docChg>
  </pc:docChgLst>
</pc:chgInfo>
</file>

<file path=ppt/media/image1.png>
</file>

<file path=ppt/media/image2.pn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B350AE-24A0-4033-9A79-034B1DF60FDE}" type="datetimeFigureOut">
              <a:rPr lang="en-US" smtClean="0"/>
              <a:t>2/15/2024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A685BB-4B2F-47B6-9FB0-95154B08E4BE}" type="slidenum">
              <a:rPr lang="en-US" smtClean="0"/>
              <a:t>‹#›</a:t>
            </a:fld>
            <a:endParaRPr lang="en-US"/>
          </a:p>
        </p:txBody>
      </p:sp>
    </p:spTree>
    <p:extLst>
      <p:ext uri="{BB962C8B-B14F-4D97-AF65-F5344CB8AC3E}">
        <p14:creationId xmlns:p14="http://schemas.microsoft.com/office/powerpoint/2010/main" val="1312545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A685BB-4B2F-47B6-9FB0-95154B08E4B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5754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r>
              <a:rPr lang="en-US"/>
              <a:t>Murach's HTML5 and CSS3 (3rd Ed.), C5</a:t>
            </a:r>
          </a:p>
        </p:txBody>
      </p:sp>
      <p:sp>
        <p:nvSpPr>
          <p:cNvPr id="5" name="Footer Placeholder 4"/>
          <p:cNvSpPr>
            <a:spLocks noGrp="1"/>
          </p:cNvSpPr>
          <p:nvPr>
            <p:ph type="ftr" sz="quarter" idx="11"/>
          </p:nvPr>
        </p:nvSpPr>
        <p:spPr/>
        <p:txBody>
          <a:bodyPr/>
          <a:lstStyle/>
          <a:p>
            <a:r>
              <a:rPr lang="en-US"/>
              <a:t>© 2015, Mike Murach &amp; Associates, Inc.</a:t>
            </a:r>
          </a:p>
        </p:txBody>
      </p:sp>
      <p:sp>
        <p:nvSpPr>
          <p:cNvPr id="6" name="Slide Number Placeholder 5"/>
          <p:cNvSpPr>
            <a:spLocks noGrp="1"/>
          </p:cNvSpPr>
          <p:nvPr>
            <p:ph type="sldNum" sz="quarter" idx="12"/>
          </p:nvPr>
        </p:nvSpPr>
        <p:spPr/>
        <p:txBody>
          <a:bodyPr/>
          <a:lstStyle/>
          <a:p>
            <a:fld id="{BE124314-D37C-441B-8D9A-023CCC3FA260}" type="slidenum">
              <a:rPr lang="en-US" smtClean="0"/>
              <a:t>‹#›</a:t>
            </a:fld>
            <a:endParaRPr lang="en-US"/>
          </a:p>
        </p:txBody>
      </p:sp>
    </p:spTree>
    <p:extLst>
      <p:ext uri="{BB962C8B-B14F-4D97-AF65-F5344CB8AC3E}">
        <p14:creationId xmlns:p14="http://schemas.microsoft.com/office/powerpoint/2010/main" val="1692573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Murach's HTML5 and CSS3 (3rd Ed.), C5</a:t>
            </a:r>
          </a:p>
        </p:txBody>
      </p:sp>
      <p:sp>
        <p:nvSpPr>
          <p:cNvPr id="5" name="Footer Placeholder 4"/>
          <p:cNvSpPr>
            <a:spLocks noGrp="1"/>
          </p:cNvSpPr>
          <p:nvPr>
            <p:ph type="ftr" sz="quarter" idx="11"/>
          </p:nvPr>
        </p:nvSpPr>
        <p:spPr/>
        <p:txBody>
          <a:bodyPr/>
          <a:lstStyle/>
          <a:p>
            <a:r>
              <a:rPr lang="en-US"/>
              <a:t>© 2015, Mike Murach &amp; Associates, Inc.</a:t>
            </a:r>
          </a:p>
        </p:txBody>
      </p:sp>
      <p:sp>
        <p:nvSpPr>
          <p:cNvPr id="6" name="Slide Number Placeholder 5"/>
          <p:cNvSpPr>
            <a:spLocks noGrp="1"/>
          </p:cNvSpPr>
          <p:nvPr>
            <p:ph type="sldNum" sz="quarter" idx="12"/>
          </p:nvPr>
        </p:nvSpPr>
        <p:spPr/>
        <p:txBody>
          <a:bodyPr/>
          <a:lstStyle/>
          <a:p>
            <a:fld id="{BE124314-D37C-441B-8D9A-023CCC3FA260}" type="slidenum">
              <a:rPr lang="en-US" smtClean="0"/>
              <a:t>‹#›</a:t>
            </a:fld>
            <a:endParaRPr lang="en-US"/>
          </a:p>
        </p:txBody>
      </p:sp>
    </p:spTree>
    <p:extLst>
      <p:ext uri="{BB962C8B-B14F-4D97-AF65-F5344CB8AC3E}">
        <p14:creationId xmlns:p14="http://schemas.microsoft.com/office/powerpoint/2010/main" val="3062541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Murach's HTML5 and CSS3 (3rd Ed.), C5</a:t>
            </a:r>
          </a:p>
        </p:txBody>
      </p:sp>
      <p:sp>
        <p:nvSpPr>
          <p:cNvPr id="5" name="Footer Placeholder 4"/>
          <p:cNvSpPr>
            <a:spLocks noGrp="1"/>
          </p:cNvSpPr>
          <p:nvPr>
            <p:ph type="ftr" sz="quarter" idx="11"/>
          </p:nvPr>
        </p:nvSpPr>
        <p:spPr/>
        <p:txBody>
          <a:bodyPr/>
          <a:lstStyle/>
          <a:p>
            <a:r>
              <a:rPr lang="en-US"/>
              <a:t>© 2015, Mike Murach &amp; Associates, Inc.</a:t>
            </a:r>
          </a:p>
        </p:txBody>
      </p:sp>
      <p:sp>
        <p:nvSpPr>
          <p:cNvPr id="6" name="Slide Number Placeholder 5"/>
          <p:cNvSpPr>
            <a:spLocks noGrp="1"/>
          </p:cNvSpPr>
          <p:nvPr>
            <p:ph type="sldNum" sz="quarter" idx="12"/>
          </p:nvPr>
        </p:nvSpPr>
        <p:spPr/>
        <p:txBody>
          <a:bodyPr/>
          <a:lstStyle/>
          <a:p>
            <a:fld id="{BE124314-D37C-441B-8D9A-023CCC3FA260}" type="slidenum">
              <a:rPr lang="en-US" smtClean="0"/>
              <a:t>‹#›</a:t>
            </a:fld>
            <a:endParaRPr lang="en-US"/>
          </a:p>
        </p:txBody>
      </p:sp>
    </p:spTree>
    <p:extLst>
      <p:ext uri="{BB962C8B-B14F-4D97-AF65-F5344CB8AC3E}">
        <p14:creationId xmlns:p14="http://schemas.microsoft.com/office/powerpoint/2010/main" val="786346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1219200" y="705805"/>
            <a:ext cx="9753600" cy="36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gn="l">
              <a:defRPr sz="2600" b="1" i="0" baseline="0">
                <a:solidFill>
                  <a:srgbClr val="0033CC"/>
                </a:solidFill>
              </a:defRPr>
            </a:lvl1pPr>
          </a:lstStyle>
          <a:p>
            <a:pPr lvl="0"/>
            <a:r>
              <a:rPr lang="en-US" dirty="0"/>
              <a:t>Click to edit Master title style</a:t>
            </a:r>
          </a:p>
        </p:txBody>
      </p:sp>
      <p:sp>
        <p:nvSpPr>
          <p:cNvPr id="3" name="Date Placeholder 1"/>
          <p:cNvSpPr>
            <a:spLocks noGrp="1"/>
          </p:cNvSpPr>
          <p:nvPr>
            <p:ph type="dt" sz="half" idx="10"/>
          </p:nvPr>
        </p:nvSpPr>
        <p:spPr>
          <a:ln/>
        </p:spPr>
        <p:txBody>
          <a:bodyPr/>
          <a:lstStyle>
            <a:lvl1pPr>
              <a:defRPr/>
            </a:lvl1pPr>
          </a:lstStyle>
          <a:p>
            <a:pPr>
              <a:defRPr/>
            </a:pPr>
            <a:r>
              <a:rPr lang="en-US"/>
              <a:t>Murach's HTML5 and CSS3 (3rd Ed.), C5</a:t>
            </a:r>
          </a:p>
        </p:txBody>
      </p:sp>
      <p:sp>
        <p:nvSpPr>
          <p:cNvPr id="4" name="Footer Placeholder 2"/>
          <p:cNvSpPr>
            <a:spLocks noGrp="1"/>
          </p:cNvSpPr>
          <p:nvPr>
            <p:ph type="ftr" sz="quarter" idx="11"/>
          </p:nvPr>
        </p:nvSpPr>
        <p:spPr>
          <a:ln/>
        </p:spPr>
        <p:txBody>
          <a:bodyPr/>
          <a:lstStyle>
            <a:lvl1pPr>
              <a:defRPr/>
            </a:lvl1pPr>
          </a:lstStyle>
          <a:p>
            <a:pPr>
              <a:defRPr/>
            </a:pPr>
            <a:r>
              <a:rPr lang="en-US"/>
              <a:t>© 2015, Mike Murach &amp; Associates, Inc.</a:t>
            </a:r>
          </a:p>
        </p:txBody>
      </p:sp>
      <p:sp>
        <p:nvSpPr>
          <p:cNvPr id="6" name="Slide Number Placeholder 3"/>
          <p:cNvSpPr>
            <a:spLocks noGrp="1"/>
          </p:cNvSpPr>
          <p:nvPr>
            <p:ph type="sldNum" sz="quarter" idx="12"/>
          </p:nvPr>
        </p:nvSpPr>
        <p:spPr>
          <a:ln/>
        </p:spPr>
        <p:txBody>
          <a:bodyPr/>
          <a:lstStyle>
            <a:lvl1pPr algn="l">
              <a:defRPr sz="1400">
                <a:latin typeface="Times New Roman"/>
              </a:defRPr>
            </a:lvl1pPr>
          </a:lstStyle>
          <a:p>
            <a:pPr>
              <a:defRPr/>
            </a:pPr>
            <a:endParaRPr lang="en-US"/>
          </a:p>
          <a:p>
            <a:pPr algn="r">
              <a:defRPr/>
            </a:pPr>
            <a:r>
              <a:rPr lang="en-US" sz="900">
                <a:latin typeface="Arial Narrow" pitchFamily="34" charset="0"/>
              </a:rPr>
              <a:t>Slide </a:t>
            </a:r>
            <a:fld id="{5ECE9829-65B2-40C6-AEFF-7C648FF56A9C}" type="slidenum">
              <a:rPr lang="en-US" sz="900">
                <a:latin typeface="Arial Narrow" pitchFamily="34" charset="0"/>
              </a:rPr>
              <a:pPr algn="r">
                <a:defRPr/>
              </a:pPr>
              <a:t>‹#›</a:t>
            </a:fld>
            <a:endParaRPr lang="en-US" sz="900">
              <a:latin typeface="Arial Narrow" pitchFamily="34" charset="0"/>
            </a:endParaRPr>
          </a:p>
        </p:txBody>
      </p:sp>
    </p:spTree>
    <p:extLst>
      <p:ext uri="{BB962C8B-B14F-4D97-AF65-F5344CB8AC3E}">
        <p14:creationId xmlns:p14="http://schemas.microsoft.com/office/powerpoint/2010/main" val="22365901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1219200" y="705805"/>
            <a:ext cx="9753600" cy="36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gn="l">
              <a:defRPr sz="2600" b="1" i="0" baseline="0">
                <a:solidFill>
                  <a:srgbClr val="0033CC"/>
                </a:solidFill>
              </a:defRPr>
            </a:lvl1pPr>
          </a:lstStyle>
          <a:p>
            <a:pPr lvl="0"/>
            <a:r>
              <a:rPr lang="en-US" dirty="0"/>
              <a:t>Click to edit Master title style</a:t>
            </a:r>
          </a:p>
        </p:txBody>
      </p:sp>
      <p:sp>
        <p:nvSpPr>
          <p:cNvPr id="3" name="Date Placeholder 1"/>
          <p:cNvSpPr>
            <a:spLocks noGrp="1"/>
          </p:cNvSpPr>
          <p:nvPr>
            <p:ph type="dt" sz="half" idx="10"/>
          </p:nvPr>
        </p:nvSpPr>
        <p:spPr>
          <a:ln/>
        </p:spPr>
        <p:txBody>
          <a:bodyPr/>
          <a:lstStyle>
            <a:lvl1pPr>
              <a:defRPr/>
            </a:lvl1pPr>
          </a:lstStyle>
          <a:p>
            <a:pPr>
              <a:defRPr/>
            </a:pPr>
            <a:r>
              <a:rPr lang="en-US"/>
              <a:t>Murach's HTML5 and CSS3 (3rd Ed.), C5</a:t>
            </a:r>
          </a:p>
        </p:txBody>
      </p:sp>
      <p:sp>
        <p:nvSpPr>
          <p:cNvPr id="4" name="Footer Placeholder 2"/>
          <p:cNvSpPr>
            <a:spLocks noGrp="1"/>
          </p:cNvSpPr>
          <p:nvPr>
            <p:ph type="ftr" sz="quarter" idx="11"/>
          </p:nvPr>
        </p:nvSpPr>
        <p:spPr>
          <a:ln/>
        </p:spPr>
        <p:txBody>
          <a:bodyPr/>
          <a:lstStyle>
            <a:lvl1pPr>
              <a:defRPr/>
            </a:lvl1pPr>
          </a:lstStyle>
          <a:p>
            <a:pPr>
              <a:defRPr/>
            </a:pPr>
            <a:r>
              <a:rPr lang="en-US"/>
              <a:t>© 2015, Mike Murach &amp; Associates, Inc.</a:t>
            </a:r>
          </a:p>
        </p:txBody>
      </p:sp>
      <p:sp>
        <p:nvSpPr>
          <p:cNvPr id="6" name="Slide Number Placeholder 3"/>
          <p:cNvSpPr>
            <a:spLocks noGrp="1"/>
          </p:cNvSpPr>
          <p:nvPr>
            <p:ph type="sldNum" sz="quarter" idx="12"/>
          </p:nvPr>
        </p:nvSpPr>
        <p:spPr>
          <a:ln/>
        </p:spPr>
        <p:txBody>
          <a:bodyPr/>
          <a:lstStyle>
            <a:lvl1pPr algn="l">
              <a:defRPr sz="1400">
                <a:latin typeface="Times New Roman"/>
              </a:defRPr>
            </a:lvl1pPr>
          </a:lstStyle>
          <a:p>
            <a:pPr>
              <a:defRPr/>
            </a:pPr>
            <a:endParaRPr lang="en-US"/>
          </a:p>
          <a:p>
            <a:pPr algn="r">
              <a:defRPr/>
            </a:pPr>
            <a:r>
              <a:rPr lang="en-US" sz="900">
                <a:latin typeface="Arial Narrow" pitchFamily="34" charset="0"/>
              </a:rPr>
              <a:t>Slide </a:t>
            </a:r>
            <a:fld id="{5ECE9829-65B2-40C6-AEFF-7C648FF56A9C}" type="slidenum">
              <a:rPr lang="en-US" sz="900">
                <a:latin typeface="Arial Narrow" pitchFamily="34" charset="0"/>
              </a:rPr>
              <a:pPr algn="r">
                <a:defRPr/>
              </a:pPr>
              <a:t>‹#›</a:t>
            </a:fld>
            <a:endParaRPr lang="en-US" sz="900">
              <a:latin typeface="Arial Narrow" pitchFamily="34" charset="0"/>
            </a:endParaRPr>
          </a:p>
        </p:txBody>
      </p:sp>
    </p:spTree>
    <p:extLst>
      <p:ext uri="{BB962C8B-B14F-4D97-AF65-F5344CB8AC3E}">
        <p14:creationId xmlns:p14="http://schemas.microsoft.com/office/powerpoint/2010/main" val="1198060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677636"/>
            <a:ext cx="10515600" cy="1013052"/>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solidFill>
                  <a:schemeClr val="tx1"/>
                </a:solidFill>
              </a:defRPr>
            </a:lvl1pPr>
          </a:lstStyle>
          <a:p>
            <a:r>
              <a:rPr lang="en-US"/>
              <a:t>Murach's HTML5 and CSS3 (3rd Ed.), C5</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a:t>© 2015, Mike Murach &amp; Associates, Inc.</a:t>
            </a:r>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BE124314-D37C-441B-8D9A-023CCC3FA260}" type="slidenum">
              <a:rPr lang="en-US" smtClean="0"/>
              <a:pPr/>
              <a:t>‹#›</a:t>
            </a:fld>
            <a:endParaRPr lang="en-US" dirty="0"/>
          </a:p>
        </p:txBody>
      </p:sp>
    </p:spTree>
    <p:extLst>
      <p:ext uri="{BB962C8B-B14F-4D97-AF65-F5344CB8AC3E}">
        <p14:creationId xmlns:p14="http://schemas.microsoft.com/office/powerpoint/2010/main" val="1577028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Murach's HTML5 and CSS3 (3rd Ed.), C5</a:t>
            </a:r>
          </a:p>
        </p:txBody>
      </p:sp>
      <p:sp>
        <p:nvSpPr>
          <p:cNvPr id="5" name="Footer Placeholder 4"/>
          <p:cNvSpPr>
            <a:spLocks noGrp="1"/>
          </p:cNvSpPr>
          <p:nvPr>
            <p:ph type="ftr" sz="quarter" idx="11"/>
          </p:nvPr>
        </p:nvSpPr>
        <p:spPr/>
        <p:txBody>
          <a:bodyPr/>
          <a:lstStyle/>
          <a:p>
            <a:r>
              <a:rPr lang="en-US"/>
              <a:t>© 2015, Mike Murach &amp; Associates, Inc.</a:t>
            </a:r>
          </a:p>
        </p:txBody>
      </p:sp>
      <p:sp>
        <p:nvSpPr>
          <p:cNvPr id="6" name="Slide Number Placeholder 5"/>
          <p:cNvSpPr>
            <a:spLocks noGrp="1"/>
          </p:cNvSpPr>
          <p:nvPr>
            <p:ph type="sldNum" sz="quarter" idx="12"/>
          </p:nvPr>
        </p:nvSpPr>
        <p:spPr/>
        <p:txBody>
          <a:bodyPr/>
          <a:lstStyle/>
          <a:p>
            <a:fld id="{BE124314-D37C-441B-8D9A-023CCC3FA260}" type="slidenum">
              <a:rPr lang="en-US" smtClean="0"/>
              <a:t>‹#›</a:t>
            </a:fld>
            <a:endParaRPr lang="en-US"/>
          </a:p>
        </p:txBody>
      </p:sp>
    </p:spTree>
    <p:extLst>
      <p:ext uri="{BB962C8B-B14F-4D97-AF65-F5344CB8AC3E}">
        <p14:creationId xmlns:p14="http://schemas.microsoft.com/office/powerpoint/2010/main" val="293493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Murach's HTML5 and CSS3 (3rd Ed.), C5</a:t>
            </a:r>
          </a:p>
        </p:txBody>
      </p:sp>
      <p:sp>
        <p:nvSpPr>
          <p:cNvPr id="6" name="Footer Placeholder 5"/>
          <p:cNvSpPr>
            <a:spLocks noGrp="1"/>
          </p:cNvSpPr>
          <p:nvPr>
            <p:ph type="ftr" sz="quarter" idx="11"/>
          </p:nvPr>
        </p:nvSpPr>
        <p:spPr/>
        <p:txBody>
          <a:bodyPr/>
          <a:lstStyle/>
          <a:p>
            <a:r>
              <a:rPr lang="en-US"/>
              <a:t>© 2015, Mike Murach &amp; Associates, Inc.</a:t>
            </a:r>
          </a:p>
        </p:txBody>
      </p:sp>
      <p:sp>
        <p:nvSpPr>
          <p:cNvPr id="7" name="Slide Number Placeholder 6"/>
          <p:cNvSpPr>
            <a:spLocks noGrp="1"/>
          </p:cNvSpPr>
          <p:nvPr>
            <p:ph type="sldNum" sz="quarter" idx="12"/>
          </p:nvPr>
        </p:nvSpPr>
        <p:spPr/>
        <p:txBody>
          <a:bodyPr/>
          <a:lstStyle/>
          <a:p>
            <a:fld id="{BE124314-D37C-441B-8D9A-023CCC3FA260}" type="slidenum">
              <a:rPr lang="en-US" smtClean="0"/>
              <a:t>‹#›</a:t>
            </a:fld>
            <a:endParaRPr lang="en-US"/>
          </a:p>
        </p:txBody>
      </p:sp>
    </p:spTree>
    <p:extLst>
      <p:ext uri="{BB962C8B-B14F-4D97-AF65-F5344CB8AC3E}">
        <p14:creationId xmlns:p14="http://schemas.microsoft.com/office/powerpoint/2010/main" val="913839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r>
              <a:rPr lang="en-US"/>
              <a:t>Murach's HTML5 and CSS3 (3rd Ed.), C5</a:t>
            </a:r>
          </a:p>
        </p:txBody>
      </p:sp>
      <p:sp>
        <p:nvSpPr>
          <p:cNvPr id="8" name="Footer Placeholder 7"/>
          <p:cNvSpPr>
            <a:spLocks noGrp="1"/>
          </p:cNvSpPr>
          <p:nvPr>
            <p:ph type="ftr" sz="quarter" idx="11"/>
          </p:nvPr>
        </p:nvSpPr>
        <p:spPr/>
        <p:txBody>
          <a:bodyPr/>
          <a:lstStyle/>
          <a:p>
            <a:r>
              <a:rPr lang="en-US"/>
              <a:t>© 2015, Mike Murach &amp; Associates, Inc.</a:t>
            </a:r>
          </a:p>
        </p:txBody>
      </p:sp>
      <p:sp>
        <p:nvSpPr>
          <p:cNvPr id="9" name="Slide Number Placeholder 8"/>
          <p:cNvSpPr>
            <a:spLocks noGrp="1"/>
          </p:cNvSpPr>
          <p:nvPr>
            <p:ph type="sldNum" sz="quarter" idx="12"/>
          </p:nvPr>
        </p:nvSpPr>
        <p:spPr/>
        <p:txBody>
          <a:bodyPr/>
          <a:lstStyle/>
          <a:p>
            <a:fld id="{BE124314-D37C-441B-8D9A-023CCC3FA260}" type="slidenum">
              <a:rPr lang="en-US" smtClean="0"/>
              <a:t>‹#›</a:t>
            </a:fld>
            <a:endParaRPr lang="en-US"/>
          </a:p>
        </p:txBody>
      </p:sp>
    </p:spTree>
    <p:extLst>
      <p:ext uri="{BB962C8B-B14F-4D97-AF65-F5344CB8AC3E}">
        <p14:creationId xmlns:p14="http://schemas.microsoft.com/office/powerpoint/2010/main" val="3945304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a:t>Murach's HTML5 and CSS3 (3rd Ed.), C5</a:t>
            </a:r>
          </a:p>
        </p:txBody>
      </p:sp>
      <p:sp>
        <p:nvSpPr>
          <p:cNvPr id="4" name="Footer Placeholder 3"/>
          <p:cNvSpPr>
            <a:spLocks noGrp="1"/>
          </p:cNvSpPr>
          <p:nvPr>
            <p:ph type="ftr" sz="quarter" idx="11"/>
          </p:nvPr>
        </p:nvSpPr>
        <p:spPr/>
        <p:txBody>
          <a:bodyPr/>
          <a:lstStyle/>
          <a:p>
            <a:r>
              <a:rPr lang="en-US"/>
              <a:t>© 2015, Mike Murach &amp; Associates, Inc.</a:t>
            </a:r>
          </a:p>
        </p:txBody>
      </p:sp>
      <p:sp>
        <p:nvSpPr>
          <p:cNvPr id="5" name="Slide Number Placeholder 4"/>
          <p:cNvSpPr>
            <a:spLocks noGrp="1"/>
          </p:cNvSpPr>
          <p:nvPr>
            <p:ph type="sldNum" sz="quarter" idx="12"/>
          </p:nvPr>
        </p:nvSpPr>
        <p:spPr/>
        <p:txBody>
          <a:bodyPr/>
          <a:lstStyle/>
          <a:p>
            <a:fld id="{BE124314-D37C-441B-8D9A-023CCC3FA260}" type="slidenum">
              <a:rPr lang="en-US" smtClean="0"/>
              <a:t>‹#›</a:t>
            </a:fld>
            <a:endParaRPr lang="en-US"/>
          </a:p>
        </p:txBody>
      </p:sp>
    </p:spTree>
    <p:extLst>
      <p:ext uri="{BB962C8B-B14F-4D97-AF65-F5344CB8AC3E}">
        <p14:creationId xmlns:p14="http://schemas.microsoft.com/office/powerpoint/2010/main" val="177119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33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Murach's HTML5 and CSS3 (3rd Ed.), C5</a:t>
            </a:r>
          </a:p>
        </p:txBody>
      </p:sp>
      <p:sp>
        <p:nvSpPr>
          <p:cNvPr id="6" name="Footer Placeholder 5"/>
          <p:cNvSpPr>
            <a:spLocks noGrp="1"/>
          </p:cNvSpPr>
          <p:nvPr>
            <p:ph type="ftr" sz="quarter" idx="11"/>
          </p:nvPr>
        </p:nvSpPr>
        <p:spPr/>
        <p:txBody>
          <a:bodyPr/>
          <a:lstStyle/>
          <a:p>
            <a:r>
              <a:rPr lang="en-US"/>
              <a:t>© 2015, Mike Murach &amp; Associates, Inc.</a:t>
            </a:r>
          </a:p>
        </p:txBody>
      </p:sp>
      <p:sp>
        <p:nvSpPr>
          <p:cNvPr id="7" name="Slide Number Placeholder 6"/>
          <p:cNvSpPr>
            <a:spLocks noGrp="1"/>
          </p:cNvSpPr>
          <p:nvPr>
            <p:ph type="sldNum" sz="quarter" idx="12"/>
          </p:nvPr>
        </p:nvSpPr>
        <p:spPr/>
        <p:txBody>
          <a:bodyPr/>
          <a:lstStyle/>
          <a:p>
            <a:fld id="{BE124314-D37C-441B-8D9A-023CCC3FA260}" type="slidenum">
              <a:rPr lang="en-US" smtClean="0"/>
              <a:t>‹#›</a:t>
            </a:fld>
            <a:endParaRPr lang="en-US"/>
          </a:p>
        </p:txBody>
      </p:sp>
    </p:spTree>
    <p:extLst>
      <p:ext uri="{BB962C8B-B14F-4D97-AF65-F5344CB8AC3E}">
        <p14:creationId xmlns:p14="http://schemas.microsoft.com/office/powerpoint/2010/main" val="3759656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Murach's HTML5 and CSS3 (3rd Ed.), C5</a:t>
            </a:r>
          </a:p>
        </p:txBody>
      </p:sp>
      <p:sp>
        <p:nvSpPr>
          <p:cNvPr id="6" name="Footer Placeholder 5"/>
          <p:cNvSpPr>
            <a:spLocks noGrp="1"/>
          </p:cNvSpPr>
          <p:nvPr>
            <p:ph type="ftr" sz="quarter" idx="11"/>
          </p:nvPr>
        </p:nvSpPr>
        <p:spPr/>
        <p:txBody>
          <a:bodyPr/>
          <a:lstStyle/>
          <a:p>
            <a:r>
              <a:rPr lang="en-US"/>
              <a:t>© 2015, Mike Murach &amp; Associates, Inc.</a:t>
            </a:r>
          </a:p>
        </p:txBody>
      </p:sp>
      <p:sp>
        <p:nvSpPr>
          <p:cNvPr id="7" name="Slide Number Placeholder 6"/>
          <p:cNvSpPr>
            <a:spLocks noGrp="1"/>
          </p:cNvSpPr>
          <p:nvPr>
            <p:ph type="sldNum" sz="quarter" idx="12"/>
          </p:nvPr>
        </p:nvSpPr>
        <p:spPr/>
        <p:txBody>
          <a:bodyPr/>
          <a:lstStyle/>
          <a:p>
            <a:fld id="{BE124314-D37C-441B-8D9A-023CCC3FA260}" type="slidenum">
              <a:rPr lang="en-US" smtClean="0"/>
              <a:t>‹#›</a:t>
            </a:fld>
            <a:endParaRPr lang="en-US"/>
          </a:p>
        </p:txBody>
      </p:sp>
    </p:spTree>
    <p:extLst>
      <p:ext uri="{BB962C8B-B14F-4D97-AF65-F5344CB8AC3E}">
        <p14:creationId xmlns:p14="http://schemas.microsoft.com/office/powerpoint/2010/main" val="2124389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685800"/>
            <a:ext cx="10515600" cy="100488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Murach's HTML5 and CSS3 (3rd Ed.), C5</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 2015, Mike Murach &amp; Associates, Inc.</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BE124314-D37C-441B-8D9A-023CCC3FA260}" type="slidenum">
              <a:rPr lang="en-US" smtClean="0"/>
              <a:pPr/>
              <a:t>‹#›</a:t>
            </a:fld>
            <a:endParaRPr lang="en-US"/>
          </a:p>
        </p:txBody>
      </p:sp>
      <p:sp>
        <p:nvSpPr>
          <p:cNvPr id="7" name="Rectangle 6"/>
          <p:cNvSpPr/>
          <p:nvPr userDrawn="1"/>
        </p:nvSpPr>
        <p:spPr>
          <a:xfrm>
            <a:off x="0" y="0"/>
            <a:ext cx="12192000" cy="365125"/>
          </a:xfrm>
          <a:prstGeom prst="rect">
            <a:avLst/>
          </a:prstGeom>
          <a:solidFill>
            <a:srgbClr val="2222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4" descr="https://conestogaonline.ca/images/conestogaLogo_rollover.png"/>
          <p:cNvPicPr>
            <a:picLocks noChangeAspect="1" noChangeArrowheads="1"/>
          </p:cNvPicPr>
          <p:nvPr userDrawn="1"/>
        </p:nvPicPr>
        <p:blipFill rotWithShape="1">
          <a:blip r:embed="rId15">
            <a:extLst>
              <a:ext uri="{28A0092B-C50C-407E-A947-70E740481C1C}">
                <a14:useLocalDpi xmlns:a14="http://schemas.microsoft.com/office/drawing/2010/main" val="0"/>
              </a:ext>
            </a:extLst>
          </a:blip>
          <a:srcRect b="48809"/>
          <a:stretch/>
        </p:blipFill>
        <p:spPr bwMode="auto">
          <a:xfrm>
            <a:off x="277583" y="48642"/>
            <a:ext cx="1562100" cy="292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01124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3" r:id="rId12"/>
    <p:sldLayoutId id="2147483664"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package" Target="../embeddings/Microsoft_Word_Document.docx"/><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package" Target="../embeddings/Microsoft_Word_Document1.docx"/><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package" Target="../embeddings/Microsoft_Word_Document2.docx"/><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package" Target="../embeddings/Microsoft_Word_Document3.docx"/><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package" Target="../embeddings/Microsoft_Word_Document4.docx"/><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wQxjm7sgZ3Y" TargetMode="External"/><Relationship Id="rId2" Type="http://schemas.openxmlformats.org/officeDocument/2006/relationships/hyperlink" Target="https://www.youtube.com/watch?v=tSoHeAtGMk8" TargetMode="External"/><Relationship Id="rId1" Type="http://schemas.openxmlformats.org/officeDocument/2006/relationships/slideLayout" Target="../slideLayouts/slideLayout2.xml"/><Relationship Id="rId4" Type="http://schemas.openxmlformats.org/officeDocument/2006/relationships/hyperlink" Target="https://www.youtube.com/watch?v=_YnVRj2z-Y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creativecommons.org/licenses/by-sa/2.5/"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4" name="Picture 4" descr="Picture 4"/>
          <p:cNvPicPr>
            <a:picLocks noChangeAspect="1"/>
          </p:cNvPicPr>
          <p:nvPr/>
        </p:nvPicPr>
        <p:blipFill>
          <a:blip r:embed="rId2"/>
          <a:stretch>
            <a:fillRect/>
          </a:stretch>
        </p:blipFill>
        <p:spPr>
          <a:xfrm>
            <a:off x="0" y="353834"/>
            <a:ext cx="12192000" cy="6801324"/>
          </a:xfrm>
          <a:prstGeom prst="rect">
            <a:avLst/>
          </a:prstGeom>
          <a:ln w="12700">
            <a:miter lim="400000"/>
          </a:ln>
        </p:spPr>
      </p:pic>
      <p:sp>
        <p:nvSpPr>
          <p:cNvPr id="135" name="Title 1"/>
          <p:cNvSpPr txBox="1">
            <a:spLocks noGrp="1"/>
          </p:cNvSpPr>
          <p:nvPr>
            <p:ph type="ctrTitle"/>
          </p:nvPr>
        </p:nvSpPr>
        <p:spPr>
          <a:xfrm>
            <a:off x="3048000" y="3344459"/>
            <a:ext cx="9144000" cy="2387601"/>
          </a:xfrm>
          <a:prstGeom prst="rect">
            <a:avLst/>
          </a:prstGeom>
        </p:spPr>
        <p:txBody>
          <a:bodyPr/>
          <a:lstStyle>
            <a:lvl1pPr algn="r">
              <a:defRPr>
                <a:solidFill>
                  <a:srgbClr val="FFFFFF"/>
                </a:solidFill>
              </a:defRPr>
            </a:lvl1pPr>
          </a:lstStyle>
          <a:p>
            <a:r>
              <a:rPr dirty="0"/>
              <a:t> </a:t>
            </a:r>
            <a:r>
              <a:rPr lang="en-CA" dirty="0"/>
              <a:t>Web Foundations</a:t>
            </a:r>
            <a:endParaRPr dirty="0"/>
          </a:p>
        </p:txBody>
      </p:sp>
      <p:sp>
        <p:nvSpPr>
          <p:cNvPr id="136" name="Subtitle 2"/>
          <p:cNvSpPr txBox="1">
            <a:spLocks noGrp="1"/>
          </p:cNvSpPr>
          <p:nvPr>
            <p:ph type="subTitle" sz="quarter" idx="1"/>
          </p:nvPr>
        </p:nvSpPr>
        <p:spPr>
          <a:xfrm>
            <a:off x="3048000" y="5732059"/>
            <a:ext cx="9144000" cy="1119117"/>
          </a:xfrm>
          <a:prstGeom prst="rect">
            <a:avLst/>
          </a:prstGeom>
        </p:spPr>
        <p:txBody>
          <a:bodyPr lIns="45719" tIns="45720" rIns="45719" bIns="45720" anchor="t">
            <a:normAutofit/>
          </a:bodyPr>
          <a:lstStyle/>
          <a:p>
            <a:pPr algn="r">
              <a:defRPr>
                <a:solidFill>
                  <a:srgbClr val="FFFFFF"/>
                </a:solidFill>
                <a:effectLst>
                  <a:outerShdw blurRad="38100" dist="38100" dir="2700000" rotWithShape="0">
                    <a:srgbClr val="000000">
                      <a:alpha val="43137"/>
                    </a:srgbClr>
                  </a:outerShdw>
                </a:effectLst>
              </a:defRPr>
            </a:pPr>
            <a:r>
              <a:rPr lang="en-CA" dirty="0"/>
              <a:t>PROG1247</a:t>
            </a:r>
            <a:endParaRPr dirty="0"/>
          </a:p>
          <a:p>
            <a:pPr algn="r">
              <a:defRPr>
                <a:solidFill>
                  <a:srgbClr val="FFFFFF"/>
                </a:solidFill>
                <a:effectLst>
                  <a:outerShdw blurRad="38100" dist="38100" dir="2700000" rotWithShape="0">
                    <a:srgbClr val="000000">
                      <a:alpha val="43137"/>
                    </a:srgbClr>
                  </a:outerShdw>
                </a:effectLst>
              </a:defRPr>
            </a:pPr>
            <a:r>
              <a:rPr dirty="0"/>
              <a:t>Conestoga College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a:spLocks noChangeArrowheads="1"/>
          </p:cNvSpPr>
          <p:nvPr/>
        </p:nvSpPr>
        <p:spPr bwMode="auto">
          <a:xfrm>
            <a:off x="1524001"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 name="Title 1">
            <a:extLst>
              <a:ext uri="{FF2B5EF4-FFF2-40B4-BE49-F238E27FC236}">
                <a16:creationId xmlns:a16="http://schemas.microsoft.com/office/drawing/2014/main" id="{CDB0BE5F-7321-41DC-B940-FA8D4272BE56}"/>
              </a:ext>
            </a:extLst>
          </p:cNvPr>
          <p:cNvSpPr>
            <a:spLocks noGrp="1"/>
          </p:cNvSpPr>
          <p:nvPr>
            <p:ph type="ctrTitle"/>
          </p:nvPr>
        </p:nvSpPr>
        <p:spPr>
          <a:xfrm>
            <a:off x="120316" y="457201"/>
            <a:ext cx="11670632" cy="547677"/>
          </a:xfrm>
        </p:spPr>
        <p:txBody>
          <a:bodyPr>
            <a:noAutofit/>
          </a:bodyPr>
          <a:lstStyle/>
          <a:p>
            <a:pPr algn="l"/>
            <a:r>
              <a:rPr lang="en-US" sz="3600" dirty="0"/>
              <a:t>The CSS Box Model</a:t>
            </a:r>
          </a:p>
        </p:txBody>
      </p:sp>
      <p:cxnSp>
        <p:nvCxnSpPr>
          <p:cNvPr id="9" name="Straight Connector 8">
            <a:extLst>
              <a:ext uri="{FF2B5EF4-FFF2-40B4-BE49-F238E27FC236}">
                <a16:creationId xmlns:a16="http://schemas.microsoft.com/office/drawing/2014/main" id="{B5CC8286-0675-42A8-92AD-207A0F75C650}"/>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FDECE4F-38B9-4C1C-8BA4-AAF1294F28A3}"/>
              </a:ext>
            </a:extLst>
          </p:cNvPr>
          <p:cNvSpPr txBox="1"/>
          <p:nvPr/>
        </p:nvSpPr>
        <p:spPr>
          <a:xfrm>
            <a:off x="120316" y="1004878"/>
            <a:ext cx="11841518" cy="5286062"/>
          </a:xfrm>
          <a:prstGeom prst="rect">
            <a:avLst/>
          </a:prstGeom>
          <a:noFill/>
          <a:effectLst/>
        </p:spPr>
        <p:txBody>
          <a:bodyPr wrap="square" rtlCol="0">
            <a:spAutoFit/>
          </a:bodyPr>
          <a:lstStyle/>
          <a:p>
            <a:pPr marL="285750" indent="-285750">
              <a:buFont typeface="Arial" panose="020B0604020202020204" pitchFamily="34" charset="0"/>
              <a:buChar char="•"/>
            </a:pPr>
            <a:r>
              <a:rPr lang="en-US" sz="1800" dirty="0"/>
              <a:t>HTML web pages are built up of boxes. </a:t>
            </a:r>
          </a:p>
          <a:p>
            <a:pPr marL="285750" indent="-285750">
              <a:buFont typeface="Arial" panose="020B0604020202020204" pitchFamily="34" charset="0"/>
              <a:buChar char="•"/>
            </a:pPr>
            <a:r>
              <a:rPr lang="en-US" sz="1800" dirty="0"/>
              <a:t>One box is created for each HTML element by the browser when it renders the HTML. </a:t>
            </a:r>
          </a:p>
          <a:p>
            <a:pPr marL="285750" indent="-285750">
              <a:buFont typeface="Arial" panose="020B0604020202020204" pitchFamily="34" charset="0"/>
              <a:buChar char="•"/>
            </a:pPr>
            <a:r>
              <a:rPr lang="en-CA" sz="1700" b="0" i="0" dirty="0">
                <a:solidFill>
                  <a:srgbClr val="212121"/>
                </a:solidFill>
                <a:effectLst/>
              </a:rPr>
              <a:t>By understanding the CSS Box Model we can build more complex layouts = more attractive designs.</a:t>
            </a:r>
          </a:p>
          <a:p>
            <a:pPr marL="285750" indent="-285750">
              <a:buFont typeface="Arial" panose="020B0604020202020204" pitchFamily="34" charset="0"/>
              <a:buChar char="•"/>
            </a:pPr>
            <a:r>
              <a:rPr lang="en-US" sz="1700" b="0" i="0" dirty="0">
                <a:solidFill>
                  <a:srgbClr val="212121"/>
                </a:solidFill>
                <a:effectLst/>
              </a:rPr>
              <a:t>Everything in CSS has a box around it, and understanding these boxes is key to being able to create layouts with CSS, or to align items with other items.</a:t>
            </a:r>
          </a:p>
          <a:p>
            <a:pPr marL="285750" indent="-285750">
              <a:buFont typeface="Arial" panose="020B0604020202020204" pitchFamily="34" charset="0"/>
              <a:buChar char="•"/>
            </a:pPr>
            <a:r>
              <a:rPr lang="en-US" sz="1700" b="0" i="0" dirty="0">
                <a:solidFill>
                  <a:srgbClr val="000000"/>
                </a:solidFill>
                <a:effectLst/>
              </a:rPr>
              <a:t>The CSS </a:t>
            </a:r>
            <a:r>
              <a:rPr lang="en-US" sz="1700" dirty="0">
                <a:solidFill>
                  <a:srgbClr val="000000"/>
                </a:solidFill>
              </a:rPr>
              <a:t>B</a:t>
            </a:r>
            <a:r>
              <a:rPr lang="en-US" sz="1700" b="0" i="0" dirty="0">
                <a:solidFill>
                  <a:srgbClr val="000000"/>
                </a:solidFill>
                <a:effectLst/>
              </a:rPr>
              <a:t>ox M</a:t>
            </a:r>
            <a:r>
              <a:rPr lang="en-US" sz="1700" i="0" dirty="0">
                <a:solidFill>
                  <a:srgbClr val="000000"/>
                </a:solidFill>
                <a:effectLst/>
              </a:rPr>
              <a:t>odel</a:t>
            </a:r>
            <a:r>
              <a:rPr lang="en-US" sz="1700" b="1" i="0" dirty="0">
                <a:solidFill>
                  <a:srgbClr val="000000"/>
                </a:solidFill>
                <a:effectLst/>
              </a:rPr>
              <a:t> allows us to add a border around elements, and to define space around and between elements</a:t>
            </a:r>
            <a:r>
              <a:rPr lang="en-US" sz="1700" b="0" i="0" dirty="0">
                <a:solidFill>
                  <a:srgbClr val="000000"/>
                </a:solidFill>
                <a:effectLst/>
              </a:rPr>
              <a:t>.</a:t>
            </a:r>
            <a:endParaRPr lang="en-US" sz="1700" dirty="0"/>
          </a:p>
          <a:p>
            <a:pPr marL="285750" indent="-285750">
              <a:spcBef>
                <a:spcPts val="1200"/>
              </a:spcBef>
              <a:buFont typeface="Arial" panose="020B0604020202020204" pitchFamily="34" charset="0"/>
              <a:buChar char="•"/>
            </a:pPr>
            <a:r>
              <a:rPr lang="en-US" sz="1700" dirty="0"/>
              <a:t>The box consists of: </a:t>
            </a:r>
          </a:p>
          <a:p>
            <a:pPr marL="742950" lvl="1" indent="-285750">
              <a:spcBef>
                <a:spcPts val="300"/>
              </a:spcBef>
              <a:buFont typeface="Arial" panose="020B0604020202020204" pitchFamily="34" charset="0"/>
              <a:buChar char="•"/>
            </a:pPr>
            <a:r>
              <a:rPr lang="en-US" sz="1700" b="1" dirty="0"/>
              <a:t>the content area </a:t>
            </a:r>
            <a:r>
              <a:rPr lang="en-US" sz="1700" dirty="0"/>
              <a:t>– the content of the box (text, images) goes here</a:t>
            </a:r>
          </a:p>
          <a:p>
            <a:pPr marL="742950" lvl="1" indent="-285750">
              <a:spcBef>
                <a:spcPts val="300"/>
              </a:spcBef>
              <a:buFont typeface="Arial" panose="020B0604020202020204" pitchFamily="34" charset="0"/>
              <a:buChar char="•"/>
            </a:pPr>
            <a:r>
              <a:rPr lang="en-US" sz="1700" b="1" dirty="0"/>
              <a:t>padding</a:t>
            </a:r>
            <a:r>
              <a:rPr lang="en-US" sz="1700" dirty="0"/>
              <a:t> – space around the content, inside the border</a:t>
            </a:r>
          </a:p>
          <a:p>
            <a:pPr marL="742950" lvl="1" indent="-285750">
              <a:spcBef>
                <a:spcPts val="300"/>
              </a:spcBef>
              <a:buFont typeface="Arial" panose="020B0604020202020204" pitchFamily="34" charset="0"/>
              <a:buChar char="•"/>
            </a:pPr>
            <a:r>
              <a:rPr lang="en-US" sz="1700" b="1" dirty="0"/>
              <a:t>border</a:t>
            </a:r>
            <a:r>
              <a:rPr lang="en-US" sz="1700" dirty="0"/>
              <a:t> – the border </a:t>
            </a:r>
            <a:r>
              <a:rPr lang="en-US" sz="1700" b="0" i="0" dirty="0">
                <a:solidFill>
                  <a:srgbClr val="000000"/>
                </a:solidFill>
                <a:effectLst/>
              </a:rPr>
              <a:t>that goes around the padding and content</a:t>
            </a:r>
            <a:endParaRPr lang="en-US" sz="1700" dirty="0"/>
          </a:p>
          <a:p>
            <a:pPr marL="742950" lvl="1" indent="-285750">
              <a:spcBef>
                <a:spcPts val="300"/>
              </a:spcBef>
              <a:buFont typeface="Arial" panose="020B0604020202020204" pitchFamily="34" charset="0"/>
              <a:buChar char="•"/>
            </a:pPr>
            <a:r>
              <a:rPr lang="en-US" sz="1700" b="1" dirty="0"/>
              <a:t>margin</a:t>
            </a:r>
            <a:r>
              <a:rPr lang="en-US" sz="1700" dirty="0"/>
              <a:t> – space outside the border</a:t>
            </a:r>
          </a:p>
          <a:p>
            <a:pPr marL="742950" lvl="1" indent="-285750">
              <a:spcBef>
                <a:spcPts val="300"/>
              </a:spcBef>
              <a:buFont typeface="Arial" panose="020B0604020202020204" pitchFamily="34" charset="0"/>
              <a:buChar char="•"/>
            </a:pPr>
            <a:endParaRPr lang="en-US" sz="1700" dirty="0"/>
          </a:p>
          <a:p>
            <a:pPr marL="285750" indent="-285750">
              <a:spcBef>
                <a:spcPts val="1200"/>
              </a:spcBef>
              <a:buFont typeface="Arial" panose="020B0604020202020204" pitchFamily="34" charset="0"/>
              <a:buChar char="•"/>
            </a:pPr>
            <a:endParaRPr lang="en-US" dirty="0">
              <a:solidFill>
                <a:srgbClr val="000000"/>
              </a:solidFill>
            </a:endParaRPr>
          </a:p>
          <a:p>
            <a:pPr marL="285750" indent="-285750">
              <a:spcBef>
                <a:spcPts val="1200"/>
              </a:spcBef>
              <a:buFont typeface="Arial" panose="020B0604020202020204" pitchFamily="34" charset="0"/>
              <a:buChar char="•"/>
            </a:pPr>
            <a:endParaRPr lang="en-US" b="0" i="0" dirty="0">
              <a:solidFill>
                <a:srgbClr val="000000"/>
              </a:solidFill>
              <a:effectLst/>
            </a:endParaRPr>
          </a:p>
          <a:p>
            <a:pPr marL="285750" indent="-285750">
              <a:spcBef>
                <a:spcPts val="1200"/>
              </a:spcBef>
              <a:buFont typeface="Arial" panose="020B0604020202020204" pitchFamily="34" charset="0"/>
              <a:buChar char="•"/>
            </a:pPr>
            <a:endParaRPr lang="en-US" dirty="0">
              <a:solidFill>
                <a:srgbClr val="000000"/>
              </a:solidFill>
            </a:endParaRPr>
          </a:p>
          <a:p>
            <a:pPr algn="r">
              <a:spcBef>
                <a:spcPts val="1200"/>
              </a:spcBef>
            </a:pPr>
            <a:r>
              <a:rPr lang="en-US" sz="1400" b="0" i="1" dirty="0">
                <a:solidFill>
                  <a:srgbClr val="000000"/>
                </a:solidFill>
                <a:effectLst/>
              </a:rPr>
              <a:t>Sources: https://www.w3schools.com/css/css_boxmodel.asp, https://developer.mozilla.org/en-US/docs/Learn/CSS/Building_blocks/The_box_model</a:t>
            </a:r>
            <a:r>
              <a:rPr lang="en-US" sz="1500" b="0" i="1" dirty="0">
                <a:solidFill>
                  <a:srgbClr val="000000"/>
                </a:solidFill>
                <a:effectLst/>
              </a:rPr>
              <a:t> </a:t>
            </a:r>
            <a:endParaRPr lang="en-US" sz="1500" i="1" dirty="0"/>
          </a:p>
        </p:txBody>
      </p:sp>
      <p:pic>
        <p:nvPicPr>
          <p:cNvPr id="10" name="Picture 9">
            <a:extLst>
              <a:ext uri="{FF2B5EF4-FFF2-40B4-BE49-F238E27FC236}">
                <a16:creationId xmlns:a16="http://schemas.microsoft.com/office/drawing/2014/main" id="{84E12A3F-9968-4FF1-BDCF-9E5301A2E35F}"/>
              </a:ext>
            </a:extLst>
          </p:cNvPr>
          <p:cNvPicPr>
            <a:picLocks noChangeAspect="1"/>
          </p:cNvPicPr>
          <p:nvPr/>
        </p:nvPicPr>
        <p:blipFill>
          <a:blip r:embed="rId2"/>
          <a:stretch>
            <a:fillRect/>
          </a:stretch>
        </p:blipFill>
        <p:spPr>
          <a:xfrm>
            <a:off x="7142259" y="3100616"/>
            <a:ext cx="4819575" cy="1900026"/>
          </a:xfrm>
          <a:prstGeom prst="rect">
            <a:avLst/>
          </a:prstGeom>
          <a:effectLst/>
        </p:spPr>
      </p:pic>
    </p:spTree>
    <p:extLst>
      <p:ext uri="{BB962C8B-B14F-4D97-AF65-F5344CB8AC3E}">
        <p14:creationId xmlns:p14="http://schemas.microsoft.com/office/powerpoint/2010/main" val="774061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a:spLocks noChangeArrowheads="1"/>
          </p:cNvSpPr>
          <p:nvPr/>
        </p:nvSpPr>
        <p:spPr bwMode="auto">
          <a:xfrm>
            <a:off x="1524002" y="-169277"/>
            <a:ext cx="174382"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1600"/>
          </a:p>
        </p:txBody>
      </p:sp>
      <p:sp>
        <p:nvSpPr>
          <p:cNvPr id="2" name="Title 1">
            <a:extLst>
              <a:ext uri="{FF2B5EF4-FFF2-40B4-BE49-F238E27FC236}">
                <a16:creationId xmlns:a16="http://schemas.microsoft.com/office/drawing/2014/main" id="{CDB0BE5F-7321-41DC-B940-FA8D4272BE56}"/>
              </a:ext>
            </a:extLst>
          </p:cNvPr>
          <p:cNvSpPr>
            <a:spLocks noGrp="1"/>
          </p:cNvSpPr>
          <p:nvPr>
            <p:ph type="ctrTitle"/>
          </p:nvPr>
        </p:nvSpPr>
        <p:spPr>
          <a:xfrm>
            <a:off x="120316" y="457201"/>
            <a:ext cx="11016811" cy="547677"/>
          </a:xfrm>
        </p:spPr>
        <p:txBody>
          <a:bodyPr>
            <a:noAutofit/>
          </a:bodyPr>
          <a:lstStyle/>
          <a:p>
            <a:pPr algn="l"/>
            <a:r>
              <a:rPr lang="en-US" sz="3600" dirty="0">
                <a:latin typeface="Open Sans Semibold" panose="020B0604020202020204" charset="0"/>
                <a:ea typeface="Open Sans Semibold" panose="020B0604020202020204" charset="0"/>
                <a:cs typeface="Open Sans Semibold" panose="020B0604020202020204" charset="0"/>
              </a:rPr>
              <a:t>Demonstration of the Box Model</a:t>
            </a:r>
          </a:p>
        </p:txBody>
      </p:sp>
      <p:cxnSp>
        <p:nvCxnSpPr>
          <p:cNvPr id="9" name="Straight Connector 8">
            <a:extLst>
              <a:ext uri="{FF2B5EF4-FFF2-40B4-BE49-F238E27FC236}">
                <a16:creationId xmlns:a16="http://schemas.microsoft.com/office/drawing/2014/main" id="{B5CC8286-0675-42A8-92AD-207A0F75C650}"/>
              </a:ext>
            </a:extLst>
          </p:cNvPr>
          <p:cNvCxnSpPr>
            <a:cxnSpLocks/>
          </p:cNvCxnSpPr>
          <p:nvPr/>
        </p:nvCxnSpPr>
        <p:spPr>
          <a:xfrm>
            <a:off x="230166" y="1004880"/>
            <a:ext cx="11692545"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FDECE4F-38B9-4C1C-8BA4-AAF1294F28A3}"/>
              </a:ext>
            </a:extLst>
          </p:cNvPr>
          <p:cNvSpPr txBox="1"/>
          <p:nvPr/>
        </p:nvSpPr>
        <p:spPr>
          <a:xfrm>
            <a:off x="277901" y="1183645"/>
            <a:ext cx="11644810" cy="6093976"/>
          </a:xfrm>
          <a:prstGeom prst="rect">
            <a:avLst/>
          </a:prstGeom>
          <a:noFill/>
          <a:effectLst/>
        </p:spPr>
        <p:txBody>
          <a:bodyPr wrap="square" rtlCol="0">
            <a:spAutoFit/>
          </a:bodyPr>
          <a:lstStyle/>
          <a:p>
            <a:r>
              <a:rPr lang="en-US" sz="1500" dirty="0">
                <a:solidFill>
                  <a:srgbClr val="000000"/>
                </a:solidFill>
              </a:rPr>
              <a:t>&lt;!DOCTYPE html&gt;</a:t>
            </a:r>
          </a:p>
          <a:p>
            <a:r>
              <a:rPr lang="en-US" sz="1500" dirty="0">
                <a:solidFill>
                  <a:srgbClr val="000000"/>
                </a:solidFill>
              </a:rPr>
              <a:t>&lt;html&gt;</a:t>
            </a:r>
          </a:p>
          <a:p>
            <a:r>
              <a:rPr lang="en-US" sz="1500" dirty="0">
                <a:solidFill>
                  <a:srgbClr val="000000"/>
                </a:solidFill>
              </a:rPr>
              <a:t>	&lt;head&gt;</a:t>
            </a:r>
          </a:p>
          <a:p>
            <a:r>
              <a:rPr lang="en-US" sz="1500" dirty="0">
                <a:solidFill>
                  <a:srgbClr val="000000"/>
                </a:solidFill>
              </a:rPr>
              <a:t>		&lt;style&gt;</a:t>
            </a:r>
          </a:p>
          <a:p>
            <a:r>
              <a:rPr lang="en-US" sz="1500" dirty="0">
                <a:solidFill>
                  <a:srgbClr val="000000"/>
                </a:solidFill>
              </a:rPr>
              <a:t>			</a:t>
            </a:r>
            <a:r>
              <a:rPr lang="en-US" sz="1500" b="1" dirty="0">
                <a:solidFill>
                  <a:srgbClr val="000000"/>
                </a:solidFill>
              </a:rPr>
              <a:t>div {</a:t>
            </a:r>
          </a:p>
          <a:p>
            <a:r>
              <a:rPr lang="en-US" sz="1500" b="1" dirty="0">
                <a:solidFill>
                  <a:srgbClr val="000000"/>
                </a:solidFill>
              </a:rPr>
              <a:t>  				background-color: lightgrey;</a:t>
            </a:r>
          </a:p>
          <a:p>
            <a:r>
              <a:rPr lang="en-US" sz="1500" b="1" dirty="0">
                <a:solidFill>
                  <a:srgbClr val="000000"/>
                </a:solidFill>
              </a:rPr>
              <a:t>  				width: 300px;</a:t>
            </a:r>
          </a:p>
          <a:p>
            <a:r>
              <a:rPr lang="en-US" sz="1500" b="1" dirty="0">
                <a:solidFill>
                  <a:srgbClr val="000000"/>
                </a:solidFill>
              </a:rPr>
              <a:t>  				border: 15px solid red;</a:t>
            </a:r>
          </a:p>
          <a:p>
            <a:r>
              <a:rPr lang="en-US" sz="1500" b="1" dirty="0">
                <a:solidFill>
                  <a:srgbClr val="000000"/>
                </a:solidFill>
              </a:rPr>
              <a:t>  				padding: 50px;</a:t>
            </a:r>
          </a:p>
          <a:p>
            <a:r>
              <a:rPr lang="en-US" sz="1500" b="1" dirty="0">
                <a:solidFill>
                  <a:srgbClr val="000000"/>
                </a:solidFill>
              </a:rPr>
              <a:t>  				margin: 20px;</a:t>
            </a:r>
          </a:p>
          <a:p>
            <a:r>
              <a:rPr lang="en-US" sz="1500" b="1" dirty="0">
                <a:solidFill>
                  <a:srgbClr val="000000"/>
                </a:solidFill>
              </a:rPr>
              <a:t>			}</a:t>
            </a:r>
          </a:p>
          <a:p>
            <a:r>
              <a:rPr lang="en-US" sz="1500" dirty="0">
                <a:solidFill>
                  <a:srgbClr val="000000"/>
                </a:solidFill>
              </a:rPr>
              <a:t>		&lt;/style&gt;</a:t>
            </a:r>
          </a:p>
          <a:p>
            <a:r>
              <a:rPr lang="en-US" sz="1500" dirty="0">
                <a:solidFill>
                  <a:srgbClr val="000000"/>
                </a:solidFill>
              </a:rPr>
              <a:t>	&lt;/head&gt;</a:t>
            </a:r>
          </a:p>
          <a:p>
            <a:r>
              <a:rPr lang="en-US" sz="1500" dirty="0">
                <a:solidFill>
                  <a:srgbClr val="000000"/>
                </a:solidFill>
              </a:rPr>
              <a:t>	&lt;body&gt;</a:t>
            </a:r>
          </a:p>
          <a:p>
            <a:r>
              <a:rPr lang="en-US" sz="1500" dirty="0">
                <a:solidFill>
                  <a:srgbClr val="000000"/>
                </a:solidFill>
              </a:rPr>
              <a:t>		&lt;p&gt;This is some content outside of the box, notice the spacing between it and the box, and to the left of the box.&lt;/p&gt;		 	</a:t>
            </a:r>
            <a:r>
              <a:rPr lang="en-US" sz="1500" b="1" dirty="0">
                <a:solidFill>
                  <a:srgbClr val="000000"/>
                </a:solidFill>
              </a:rPr>
              <a:t>&lt;div&gt;</a:t>
            </a:r>
          </a:p>
          <a:p>
            <a:r>
              <a:rPr lang="en-US" sz="1500" b="1" dirty="0">
                <a:solidFill>
                  <a:srgbClr val="000000"/>
                </a:solidFill>
              </a:rPr>
              <a:t>			This text is the content of the box. </a:t>
            </a:r>
          </a:p>
          <a:p>
            <a:r>
              <a:rPr lang="en-US" sz="1500" b="1" dirty="0">
                <a:solidFill>
                  <a:srgbClr val="000000"/>
                </a:solidFill>
              </a:rPr>
              <a:t>			&lt;</a:t>
            </a:r>
            <a:r>
              <a:rPr lang="en-US" sz="1500" b="1" dirty="0" err="1">
                <a:solidFill>
                  <a:srgbClr val="000000"/>
                </a:solidFill>
              </a:rPr>
              <a:t>br</a:t>
            </a:r>
            <a:r>
              <a:rPr lang="en-US" sz="1500" b="1" dirty="0">
                <a:solidFill>
                  <a:srgbClr val="000000"/>
                </a:solidFill>
              </a:rPr>
              <a:t>&gt;&lt;</a:t>
            </a:r>
            <a:r>
              <a:rPr lang="en-US" sz="1500" b="1" dirty="0" err="1">
                <a:solidFill>
                  <a:srgbClr val="000000"/>
                </a:solidFill>
              </a:rPr>
              <a:t>br</a:t>
            </a:r>
            <a:r>
              <a:rPr lang="en-US" sz="1500" b="1" dirty="0">
                <a:solidFill>
                  <a:srgbClr val="000000"/>
                </a:solidFill>
              </a:rPr>
              <a:t>&gt;</a:t>
            </a:r>
          </a:p>
          <a:p>
            <a:r>
              <a:rPr lang="en-US" sz="1500" b="1" dirty="0">
                <a:solidFill>
                  <a:srgbClr val="000000"/>
                </a:solidFill>
              </a:rPr>
              <a:t>			We have added via CSS rules 50px padding, 20px margin and a 15px red border.</a:t>
            </a:r>
          </a:p>
          <a:p>
            <a:r>
              <a:rPr lang="en-US" sz="1500" b="1" dirty="0">
                <a:solidFill>
                  <a:srgbClr val="000000"/>
                </a:solidFill>
              </a:rPr>
              <a:t>		&lt;/div&gt;</a:t>
            </a:r>
          </a:p>
          <a:p>
            <a:r>
              <a:rPr lang="en-US" sz="1500" dirty="0">
                <a:solidFill>
                  <a:srgbClr val="000000"/>
                </a:solidFill>
              </a:rPr>
              <a:t>	&lt;body&gt;</a:t>
            </a:r>
          </a:p>
          <a:p>
            <a:r>
              <a:rPr lang="en-US" sz="1500" dirty="0">
                <a:solidFill>
                  <a:srgbClr val="000000"/>
                </a:solidFill>
              </a:rPr>
              <a:t>&lt;/html&gt;</a:t>
            </a:r>
          </a:p>
          <a:p>
            <a:endParaRPr lang="en-US" sz="1500" dirty="0">
              <a:solidFill>
                <a:srgbClr val="000000"/>
              </a:solidFill>
            </a:endParaRPr>
          </a:p>
          <a:p>
            <a:endParaRPr lang="en-US" sz="1500" dirty="0">
              <a:solidFill>
                <a:srgbClr val="000000"/>
              </a:solidFill>
            </a:endParaRPr>
          </a:p>
          <a:p>
            <a:endParaRPr lang="en-US" sz="1500" dirty="0">
              <a:solidFill>
                <a:srgbClr val="000000"/>
              </a:solidFill>
            </a:endParaRPr>
          </a:p>
          <a:p>
            <a:pPr algn="r"/>
            <a:r>
              <a:rPr lang="en-US" sz="1500" b="0" i="1" dirty="0">
                <a:solidFill>
                  <a:srgbClr val="000000"/>
                </a:solidFill>
                <a:effectLst/>
              </a:rPr>
              <a:t>Source: https://www.w3schools.com/css/css_boxmodel.asp</a:t>
            </a:r>
            <a:endParaRPr lang="en-US" sz="1500" dirty="0"/>
          </a:p>
        </p:txBody>
      </p:sp>
      <p:pic>
        <p:nvPicPr>
          <p:cNvPr id="14" name="Picture 13">
            <a:extLst>
              <a:ext uri="{FF2B5EF4-FFF2-40B4-BE49-F238E27FC236}">
                <a16:creationId xmlns:a16="http://schemas.microsoft.com/office/drawing/2014/main" id="{2100C68C-F262-4570-AF55-B7A63B452CC5}"/>
              </a:ext>
            </a:extLst>
          </p:cNvPr>
          <p:cNvPicPr>
            <a:picLocks noChangeAspect="1"/>
          </p:cNvPicPr>
          <p:nvPr/>
        </p:nvPicPr>
        <p:blipFill>
          <a:blip r:embed="rId2"/>
          <a:stretch>
            <a:fillRect/>
          </a:stretch>
        </p:blipFill>
        <p:spPr>
          <a:xfrm>
            <a:off x="6421878" y="1292801"/>
            <a:ext cx="5422663" cy="2320395"/>
          </a:xfrm>
          <a:prstGeom prst="rect">
            <a:avLst/>
          </a:prstGeom>
          <a:ln>
            <a:solidFill>
              <a:schemeClr val="bg1">
                <a:lumMod val="75000"/>
              </a:schemeClr>
            </a:solidFill>
          </a:ln>
        </p:spPr>
      </p:pic>
    </p:spTree>
    <p:extLst>
      <p:ext uri="{BB962C8B-B14F-4D97-AF65-F5344CB8AC3E}">
        <p14:creationId xmlns:p14="http://schemas.microsoft.com/office/powerpoint/2010/main" val="1871802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0642373" cy="477395"/>
          </a:xfrm>
        </p:spPr>
        <p:txBody>
          <a:bodyPr>
            <a:noAutofit/>
          </a:bodyPr>
          <a:lstStyle/>
          <a:p>
            <a:r>
              <a:rPr lang="en-US" sz="3600" dirty="0"/>
              <a:t>Setting Height and Width of an Element</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203161"/>
            <a:ext cx="11731667" cy="5269826"/>
          </a:xfrm>
        </p:spPr>
        <p:txBody>
          <a:bodyPr>
            <a:normAutofit/>
          </a:bodyPr>
          <a:lstStyle/>
          <a:p>
            <a:r>
              <a:rPr lang="en-US" sz="1800" b="0" i="0" dirty="0">
                <a:solidFill>
                  <a:srgbClr val="000000"/>
                </a:solidFill>
                <a:effectLst/>
                <a:latin typeface="+mn-lt"/>
              </a:rPr>
              <a:t>To set the width and height of an element correctly, we need to know how the box model works.</a:t>
            </a:r>
          </a:p>
          <a:p>
            <a:r>
              <a:rPr lang="en-US" sz="1800" b="0" i="0" dirty="0">
                <a:solidFill>
                  <a:srgbClr val="000000"/>
                </a:solidFill>
                <a:effectLst/>
                <a:latin typeface="+mn-lt"/>
              </a:rPr>
              <a:t>When setting the </a:t>
            </a:r>
            <a:r>
              <a:rPr lang="en-US" sz="1800" b="1" i="0" dirty="0">
                <a:solidFill>
                  <a:srgbClr val="000000"/>
                </a:solidFill>
                <a:effectLst/>
                <a:latin typeface="+mn-lt"/>
              </a:rPr>
              <a:t>width</a:t>
            </a:r>
            <a:r>
              <a:rPr lang="en-US" sz="1800" b="0" i="0" dirty="0">
                <a:solidFill>
                  <a:srgbClr val="000000"/>
                </a:solidFill>
                <a:effectLst/>
                <a:latin typeface="+mn-lt"/>
              </a:rPr>
              <a:t> and </a:t>
            </a:r>
            <a:r>
              <a:rPr lang="en-US" sz="1800" b="1" i="0" dirty="0">
                <a:solidFill>
                  <a:srgbClr val="000000"/>
                </a:solidFill>
                <a:effectLst/>
                <a:latin typeface="+mn-lt"/>
              </a:rPr>
              <a:t>height properties </a:t>
            </a:r>
            <a:r>
              <a:rPr lang="en-US" sz="1800" b="0" i="0" dirty="0">
                <a:solidFill>
                  <a:srgbClr val="000000"/>
                </a:solidFill>
                <a:effectLst/>
                <a:latin typeface="+mn-lt"/>
              </a:rPr>
              <a:t>of an element with CSS, we </a:t>
            </a:r>
            <a:r>
              <a:rPr lang="en-US" sz="1800" b="0" i="0" u="sng" dirty="0">
                <a:solidFill>
                  <a:srgbClr val="000000"/>
                </a:solidFill>
                <a:effectLst/>
                <a:latin typeface="+mn-lt"/>
              </a:rPr>
              <a:t>only</a:t>
            </a:r>
            <a:r>
              <a:rPr lang="en-US" sz="1800" b="0" i="0" dirty="0">
                <a:solidFill>
                  <a:srgbClr val="000000"/>
                </a:solidFill>
                <a:effectLst/>
                <a:latin typeface="+mn-lt"/>
              </a:rPr>
              <a:t> set the width and height of the </a:t>
            </a:r>
            <a:r>
              <a:rPr lang="en-US" sz="1800" b="1" i="0" dirty="0">
                <a:solidFill>
                  <a:srgbClr val="000000"/>
                </a:solidFill>
                <a:effectLst/>
                <a:latin typeface="+mn-lt"/>
              </a:rPr>
              <a:t>content area</a:t>
            </a:r>
            <a:r>
              <a:rPr lang="en-US" sz="1800" b="0" i="0" dirty="0">
                <a:solidFill>
                  <a:srgbClr val="000000"/>
                </a:solidFill>
                <a:effectLst/>
                <a:latin typeface="+mn-lt"/>
              </a:rPr>
              <a:t>. </a:t>
            </a:r>
          </a:p>
          <a:p>
            <a:r>
              <a:rPr lang="en-US" sz="1800" b="0" i="0" dirty="0">
                <a:solidFill>
                  <a:srgbClr val="000000"/>
                </a:solidFill>
                <a:effectLst/>
                <a:latin typeface="+mn-lt"/>
              </a:rPr>
              <a:t>To calculate the </a:t>
            </a:r>
            <a:r>
              <a:rPr lang="en-US" sz="1800" b="1" i="0" dirty="0">
                <a:solidFill>
                  <a:srgbClr val="000000"/>
                </a:solidFill>
                <a:effectLst/>
                <a:latin typeface="+mn-lt"/>
              </a:rPr>
              <a:t>full size </a:t>
            </a:r>
            <a:r>
              <a:rPr lang="en-US" sz="1800" b="0" i="0" dirty="0">
                <a:solidFill>
                  <a:srgbClr val="000000"/>
                </a:solidFill>
                <a:effectLst/>
                <a:latin typeface="+mn-lt"/>
              </a:rPr>
              <a:t>of an element, </a:t>
            </a:r>
            <a:r>
              <a:rPr lang="en-US" sz="1800" b="0" u="sng" dirty="0">
                <a:solidFill>
                  <a:srgbClr val="000000"/>
                </a:solidFill>
                <a:effectLst/>
                <a:latin typeface="+mn-lt"/>
              </a:rPr>
              <a:t>together with its box</a:t>
            </a:r>
            <a:r>
              <a:rPr lang="en-US" sz="1800" b="0" i="0" dirty="0">
                <a:solidFill>
                  <a:srgbClr val="000000"/>
                </a:solidFill>
                <a:effectLst/>
                <a:latin typeface="+mn-lt"/>
              </a:rPr>
              <a:t>, we must also add padding, borders and margins.</a:t>
            </a:r>
            <a:endParaRPr lang="en-US" sz="1800" b="1" dirty="0">
              <a:latin typeface="+mn-lt"/>
            </a:endParaRPr>
          </a:p>
          <a:p>
            <a:r>
              <a:rPr lang="en-US" sz="1800" b="1" dirty="0">
                <a:latin typeface="+mn-lt"/>
              </a:rPr>
              <a:t>The formula for calculating the total </a:t>
            </a:r>
            <a:r>
              <a:rPr lang="en-US" sz="1800" b="1" u="sng" dirty="0">
                <a:latin typeface="+mn-lt"/>
              </a:rPr>
              <a:t>width</a:t>
            </a:r>
            <a:r>
              <a:rPr lang="en-US" sz="1800" b="1" dirty="0">
                <a:latin typeface="+mn-lt"/>
              </a:rPr>
              <a:t> of an element:</a:t>
            </a:r>
          </a:p>
          <a:p>
            <a:pPr marL="0" indent="0">
              <a:buNone/>
            </a:pPr>
            <a:r>
              <a:rPr lang="en-US" sz="1800" dirty="0">
                <a:solidFill>
                  <a:srgbClr val="000000"/>
                </a:solidFill>
                <a:latin typeface="+mn-lt"/>
              </a:rPr>
              <a:t>     </a:t>
            </a:r>
            <a:r>
              <a:rPr lang="en-US" sz="1700" b="0" i="1" dirty="0">
                <a:solidFill>
                  <a:srgbClr val="000000"/>
                </a:solidFill>
                <a:effectLst/>
                <a:latin typeface="+mn-lt"/>
              </a:rPr>
              <a:t>total element width = width + left padding + right padding + left border + right border + left margin + right margin</a:t>
            </a:r>
            <a:endParaRPr lang="en-US" sz="1700" i="1" dirty="0">
              <a:latin typeface="+mn-lt"/>
            </a:endParaRPr>
          </a:p>
          <a:p>
            <a:r>
              <a:rPr lang="en-US" sz="1800" b="1" dirty="0">
                <a:latin typeface="+mn-lt"/>
              </a:rPr>
              <a:t>The formula for calculating the total </a:t>
            </a:r>
            <a:r>
              <a:rPr lang="en-US" sz="1800" b="1" u="sng" dirty="0">
                <a:latin typeface="+mn-lt"/>
              </a:rPr>
              <a:t>height</a:t>
            </a:r>
            <a:r>
              <a:rPr lang="en-US" sz="1800" b="1" dirty="0">
                <a:latin typeface="+mn-lt"/>
              </a:rPr>
              <a:t> of an element:</a:t>
            </a:r>
          </a:p>
          <a:p>
            <a:pPr marL="0" indent="0">
              <a:buNone/>
            </a:pPr>
            <a:r>
              <a:rPr lang="en-US" sz="1800" dirty="0">
                <a:solidFill>
                  <a:srgbClr val="000000"/>
                </a:solidFill>
                <a:latin typeface="+mn-lt"/>
              </a:rPr>
              <a:t>    </a:t>
            </a:r>
            <a:r>
              <a:rPr lang="en-US" sz="1700" dirty="0">
                <a:solidFill>
                  <a:srgbClr val="000000"/>
                </a:solidFill>
                <a:latin typeface="+mn-lt"/>
              </a:rPr>
              <a:t> </a:t>
            </a:r>
            <a:r>
              <a:rPr lang="en-US" sz="1700" i="1" dirty="0">
                <a:solidFill>
                  <a:srgbClr val="000000"/>
                </a:solidFill>
                <a:latin typeface="+mn-lt"/>
              </a:rPr>
              <a:t>to</a:t>
            </a:r>
            <a:r>
              <a:rPr lang="en-US" sz="1700" b="0" i="1" dirty="0">
                <a:solidFill>
                  <a:srgbClr val="000000"/>
                </a:solidFill>
                <a:effectLst/>
                <a:latin typeface="+mn-lt"/>
              </a:rPr>
              <a:t>tal element height = height + top padding + bottom padding + top border + bottom border + top margin + bottom margin</a:t>
            </a:r>
            <a:endParaRPr lang="en-US" sz="1800" b="0" i="1" dirty="0">
              <a:solidFill>
                <a:srgbClr val="000000"/>
              </a:solidFill>
              <a:effectLst/>
              <a:latin typeface="+mn-lt"/>
            </a:endParaRPr>
          </a:p>
          <a:p>
            <a:pPr marL="0" indent="0">
              <a:buNone/>
            </a:pPr>
            <a:endParaRPr lang="en-US" sz="1800" dirty="0">
              <a:latin typeface="+mn-lt"/>
            </a:endParaRP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a16="http://schemas.microsoft.com/office/drawing/2014/main" id="{703EF3B5-CA23-4998-B49E-43D24E3FE98E}"/>
              </a:ext>
            </a:extLst>
          </p:cNvPr>
          <p:cNvPicPr>
            <a:picLocks noChangeAspect="1"/>
          </p:cNvPicPr>
          <p:nvPr/>
        </p:nvPicPr>
        <p:blipFill>
          <a:blip r:embed="rId2"/>
          <a:stretch>
            <a:fillRect/>
          </a:stretch>
        </p:blipFill>
        <p:spPr>
          <a:xfrm>
            <a:off x="6232125" y="4243043"/>
            <a:ext cx="5039618" cy="2428224"/>
          </a:xfrm>
          <a:prstGeom prst="rect">
            <a:avLst/>
          </a:prstGeom>
          <a:effectLst/>
        </p:spPr>
      </p:pic>
    </p:spTree>
    <p:extLst>
      <p:ext uri="{BB962C8B-B14F-4D97-AF65-F5344CB8AC3E}">
        <p14:creationId xmlns:p14="http://schemas.microsoft.com/office/powerpoint/2010/main" val="2389100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Autofit/>
          </a:bodyPr>
          <a:lstStyle/>
          <a:p>
            <a:r>
              <a:rPr lang="en-US" sz="3600" dirty="0"/>
              <a:t>Example: Calculating Full Width of an Element</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6" y="1203161"/>
            <a:ext cx="11665502" cy="5269826"/>
          </a:xfrm>
        </p:spPr>
        <p:txBody>
          <a:bodyPr>
            <a:normAutofit/>
          </a:bodyPr>
          <a:lstStyle/>
          <a:p>
            <a:pPr marL="0" indent="0">
              <a:spcBef>
                <a:spcPts val="300"/>
              </a:spcBef>
              <a:buNone/>
            </a:pPr>
            <a:r>
              <a:rPr lang="en-US" sz="1800" b="0" i="0" dirty="0">
                <a:solidFill>
                  <a:srgbClr val="000000"/>
                </a:solidFill>
                <a:effectLst/>
                <a:latin typeface="+mn-lt"/>
              </a:rPr>
              <a:t>div {</a:t>
            </a:r>
          </a:p>
          <a:p>
            <a:pPr marL="0" indent="0">
              <a:spcBef>
                <a:spcPts val="300"/>
              </a:spcBef>
              <a:buNone/>
            </a:pPr>
            <a:r>
              <a:rPr lang="en-US" sz="1800" dirty="0">
                <a:solidFill>
                  <a:srgbClr val="000000"/>
                </a:solidFill>
                <a:latin typeface="+mn-lt"/>
              </a:rPr>
              <a:t>	</a:t>
            </a:r>
            <a:r>
              <a:rPr lang="en-US" sz="1800" b="0" i="0" dirty="0">
                <a:solidFill>
                  <a:srgbClr val="000000"/>
                </a:solidFill>
                <a:effectLst/>
                <a:latin typeface="+mn-lt"/>
              </a:rPr>
              <a:t>width: 300px; </a:t>
            </a:r>
          </a:p>
          <a:p>
            <a:pPr marL="0" indent="0">
              <a:spcBef>
                <a:spcPts val="300"/>
              </a:spcBef>
              <a:buNone/>
            </a:pPr>
            <a:r>
              <a:rPr lang="en-US" sz="1800" dirty="0">
                <a:solidFill>
                  <a:srgbClr val="000000"/>
                </a:solidFill>
                <a:latin typeface="+mn-lt"/>
              </a:rPr>
              <a:t>	</a:t>
            </a:r>
            <a:r>
              <a:rPr lang="en-US" sz="1800" b="0" i="0" dirty="0">
                <a:solidFill>
                  <a:srgbClr val="000000"/>
                </a:solidFill>
                <a:effectLst/>
                <a:latin typeface="+mn-lt"/>
              </a:rPr>
              <a:t>padding: 50px;</a:t>
            </a:r>
          </a:p>
          <a:p>
            <a:pPr marL="0" indent="0">
              <a:spcBef>
                <a:spcPts val="300"/>
              </a:spcBef>
              <a:buNone/>
            </a:pPr>
            <a:r>
              <a:rPr lang="en-US" sz="1800" dirty="0">
                <a:solidFill>
                  <a:srgbClr val="000000"/>
                </a:solidFill>
                <a:latin typeface="+mn-lt"/>
              </a:rPr>
              <a:t>	</a:t>
            </a:r>
            <a:r>
              <a:rPr lang="en-US" sz="1800" b="0" i="0" dirty="0">
                <a:solidFill>
                  <a:srgbClr val="000000"/>
                </a:solidFill>
                <a:effectLst/>
                <a:latin typeface="+mn-lt"/>
              </a:rPr>
              <a:t>border: 15px solid red;</a:t>
            </a:r>
          </a:p>
          <a:p>
            <a:pPr marL="0" indent="0">
              <a:spcBef>
                <a:spcPts val="300"/>
              </a:spcBef>
              <a:buNone/>
            </a:pPr>
            <a:r>
              <a:rPr lang="en-US" sz="1800" dirty="0">
                <a:solidFill>
                  <a:srgbClr val="000000"/>
                </a:solidFill>
                <a:latin typeface="+mn-lt"/>
              </a:rPr>
              <a:t>	</a:t>
            </a:r>
            <a:r>
              <a:rPr lang="en-US" sz="1800" b="0" i="0" dirty="0">
                <a:solidFill>
                  <a:srgbClr val="000000"/>
                </a:solidFill>
                <a:effectLst/>
                <a:latin typeface="+mn-lt"/>
              </a:rPr>
              <a:t>margin: 20px;</a:t>
            </a:r>
          </a:p>
          <a:p>
            <a:pPr marL="0" indent="0">
              <a:spcBef>
                <a:spcPts val="300"/>
              </a:spcBef>
              <a:buNone/>
            </a:pPr>
            <a:r>
              <a:rPr lang="en-US" sz="1800" b="0" i="0" dirty="0">
                <a:solidFill>
                  <a:srgbClr val="000000"/>
                </a:solidFill>
                <a:effectLst/>
                <a:latin typeface="+mn-lt"/>
              </a:rPr>
              <a:t>}</a:t>
            </a:r>
          </a:p>
          <a:p>
            <a:pPr marL="0" indent="0">
              <a:spcBef>
                <a:spcPts val="300"/>
              </a:spcBef>
              <a:buNone/>
            </a:pPr>
            <a:endParaRPr lang="en-US" sz="1800" dirty="0">
              <a:solidFill>
                <a:srgbClr val="000000"/>
              </a:solidFill>
              <a:latin typeface="+mn-lt"/>
            </a:endParaRPr>
          </a:p>
          <a:p>
            <a:pPr marL="0" indent="0">
              <a:spcBef>
                <a:spcPts val="300"/>
              </a:spcBef>
              <a:buNone/>
            </a:pPr>
            <a:endParaRPr lang="en-US" sz="1800" b="0" i="0" dirty="0">
              <a:solidFill>
                <a:srgbClr val="000000"/>
              </a:solidFill>
              <a:effectLst/>
              <a:latin typeface="+mn-lt"/>
            </a:endParaRPr>
          </a:p>
          <a:p>
            <a:pPr marL="0" indent="0">
              <a:spcBef>
                <a:spcPts val="300"/>
              </a:spcBef>
              <a:buNone/>
            </a:pPr>
            <a:endParaRPr lang="en-US" sz="1800" dirty="0">
              <a:solidFill>
                <a:srgbClr val="000000"/>
              </a:solidFill>
              <a:latin typeface="+mn-lt"/>
            </a:endParaRPr>
          </a:p>
          <a:p>
            <a:pPr marL="0" indent="0">
              <a:spcBef>
                <a:spcPts val="300"/>
              </a:spcBef>
              <a:buNone/>
            </a:pPr>
            <a:endParaRPr lang="en-US" sz="1800" b="0" i="0" dirty="0">
              <a:solidFill>
                <a:srgbClr val="000000"/>
              </a:solidFill>
              <a:effectLst/>
              <a:latin typeface="+mn-lt"/>
            </a:endParaRPr>
          </a:p>
          <a:p>
            <a:pPr marL="0" indent="0">
              <a:spcBef>
                <a:spcPts val="300"/>
              </a:spcBef>
              <a:buNone/>
            </a:pPr>
            <a:endParaRPr lang="en-US" sz="1800" dirty="0">
              <a:solidFill>
                <a:srgbClr val="000000"/>
              </a:solidFill>
              <a:latin typeface="+mn-lt"/>
            </a:endParaRPr>
          </a:p>
          <a:p>
            <a:pPr marL="0" indent="0">
              <a:spcBef>
                <a:spcPts val="300"/>
              </a:spcBef>
              <a:buNone/>
            </a:pPr>
            <a:endParaRPr lang="en-US" sz="1800" b="1" dirty="0">
              <a:solidFill>
                <a:srgbClr val="000000"/>
              </a:solidFill>
              <a:latin typeface="+mn-lt"/>
            </a:endParaRPr>
          </a:p>
          <a:p>
            <a:pPr marL="0" indent="0">
              <a:spcBef>
                <a:spcPts val="300"/>
              </a:spcBef>
              <a:buNone/>
            </a:pPr>
            <a:endParaRPr lang="en-US" sz="1800" b="1" dirty="0">
              <a:solidFill>
                <a:srgbClr val="000000"/>
              </a:solidFill>
              <a:latin typeface="+mn-lt"/>
            </a:endParaRPr>
          </a:p>
          <a:p>
            <a:pPr marL="0" indent="0">
              <a:spcBef>
                <a:spcPts val="300"/>
              </a:spcBef>
              <a:buNone/>
            </a:pPr>
            <a:endParaRPr lang="en-US" sz="1800" b="1" dirty="0">
              <a:solidFill>
                <a:srgbClr val="000000"/>
              </a:solidFill>
              <a:latin typeface="+mn-lt"/>
            </a:endParaRPr>
          </a:p>
          <a:p>
            <a:pPr marL="0" indent="0">
              <a:spcBef>
                <a:spcPts val="300"/>
              </a:spcBef>
              <a:buNone/>
            </a:pPr>
            <a:r>
              <a:rPr lang="en-US" sz="1800" b="1" dirty="0">
                <a:solidFill>
                  <a:srgbClr val="000000"/>
                </a:solidFill>
                <a:latin typeface="+mn-lt"/>
              </a:rPr>
              <a:t>Width calculation: </a:t>
            </a:r>
          </a:p>
          <a:p>
            <a:pPr marL="0" indent="0">
              <a:spcBef>
                <a:spcPts val="300"/>
              </a:spcBef>
              <a:buNone/>
            </a:pPr>
            <a:r>
              <a:rPr lang="en-US" sz="1800" dirty="0">
                <a:latin typeface="+mn-lt"/>
              </a:rPr>
              <a:t>300px (width) + 100px (left + right padding) + 30px (left + right border) + 40px (left + right margin) = 470px</a:t>
            </a: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graphicFrame>
        <p:nvGraphicFramePr>
          <p:cNvPr id="6" name="Object 5">
            <a:extLst>
              <a:ext uri="{FF2B5EF4-FFF2-40B4-BE49-F238E27FC236}">
                <a16:creationId xmlns:a16="http://schemas.microsoft.com/office/drawing/2014/main" id="{C1CD2F09-DA7F-4BE2-9DE5-3B53E3025402}"/>
              </a:ext>
            </a:extLst>
          </p:cNvPr>
          <p:cNvGraphicFramePr>
            <a:graphicFrameLocks noChangeAspect="1"/>
          </p:cNvGraphicFramePr>
          <p:nvPr>
            <p:extLst>
              <p:ext uri="{D42A27DB-BD31-4B8C-83A1-F6EECF244321}">
                <p14:modId xmlns:p14="http://schemas.microsoft.com/office/powerpoint/2010/main" val="448706637"/>
              </p:ext>
            </p:extLst>
          </p:nvPr>
        </p:nvGraphicFramePr>
        <p:xfrm>
          <a:off x="3083228" y="1769280"/>
          <a:ext cx="6707595" cy="3607365"/>
        </p:xfrm>
        <a:graphic>
          <a:graphicData uri="http://schemas.openxmlformats.org/presentationml/2006/ole">
            <mc:AlternateContent xmlns:mc="http://schemas.openxmlformats.org/markup-compatibility/2006">
              <mc:Choice xmlns:v="urn:schemas-microsoft-com:vml" Requires="v">
                <p:oleObj name="Visio" r:id="rId2" imgW="4906518" imgH="2647950" progId="Visio.Drawing.11">
                  <p:embed/>
                </p:oleObj>
              </mc:Choice>
              <mc:Fallback>
                <p:oleObj name="Visio" r:id="rId2" imgW="4906518" imgH="2647950" progId="Visio.Drawing.11">
                  <p:embed/>
                  <p:pic>
                    <p:nvPicPr>
                      <p:cNvPr id="6" name="Object 5">
                        <a:extLst>
                          <a:ext uri="{FF2B5EF4-FFF2-40B4-BE49-F238E27FC236}">
                            <a16:creationId xmlns:a16="http://schemas.microsoft.com/office/drawing/2014/main" id="{C1CD2F09-DA7F-4BE2-9DE5-3B53E30254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3228" y="1769280"/>
                        <a:ext cx="6707595" cy="3607365"/>
                      </a:xfrm>
                      <a:prstGeom prst="rect">
                        <a:avLst/>
                      </a:prstGeom>
                      <a:noFill/>
                      <a:ln>
                        <a:noFill/>
                      </a:ln>
                    </p:spPr>
                  </p:pic>
                </p:oleObj>
              </mc:Fallback>
            </mc:AlternateContent>
          </a:graphicData>
        </a:graphic>
      </p:graphicFrame>
    </p:spTree>
    <p:extLst>
      <p:ext uri="{BB962C8B-B14F-4D97-AF65-F5344CB8AC3E}">
        <p14:creationId xmlns:p14="http://schemas.microsoft.com/office/powerpoint/2010/main" val="2580746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nvGraphicFramePr>
        <p:xfrm>
          <a:off x="2438400" y="1119188"/>
          <a:ext cx="7300912" cy="2005013"/>
        </p:xfrm>
        <a:graphic>
          <a:graphicData uri="http://schemas.openxmlformats.org/presentationml/2006/ole">
            <mc:AlternateContent xmlns:mc="http://schemas.openxmlformats.org/markup-compatibility/2006">
              <mc:Choice xmlns:v="urn:schemas-microsoft-com:vml" Requires="v">
                <p:oleObj name="Document" r:id="rId2" imgW="7312941" imgH="2009570" progId="Word.Document.12">
                  <p:embed/>
                </p:oleObj>
              </mc:Choice>
              <mc:Fallback>
                <p:oleObj name="Document" r:id="rId2" imgW="7312941" imgH="2009570" progId="Word.Document.12">
                  <p:embed/>
                  <p:pic>
                    <p:nvPicPr>
                      <p:cNvPr id="7" name="Object 6"/>
                      <p:cNvPicPr/>
                      <p:nvPr/>
                    </p:nvPicPr>
                    <p:blipFill>
                      <a:blip r:embed="rId3"/>
                      <a:stretch>
                        <a:fillRect/>
                      </a:stretch>
                    </p:blipFill>
                    <p:spPr>
                      <a:xfrm>
                        <a:off x="2438400" y="1119188"/>
                        <a:ext cx="7300912" cy="2005013"/>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Autofit/>
          </a:bodyPr>
          <a:lstStyle/>
          <a:p>
            <a:r>
              <a:rPr lang="en-US" sz="3600" dirty="0"/>
              <a:t>Adding space between elements with </a:t>
            </a:r>
            <a:r>
              <a:rPr lang="en-US" sz="3600" i="1" dirty="0"/>
              <a:t>margins</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203161"/>
            <a:ext cx="11731667" cy="5269826"/>
          </a:xfrm>
        </p:spPr>
        <p:txBody>
          <a:bodyPr>
            <a:noAutofit/>
          </a:bodyPr>
          <a:lstStyle/>
          <a:p>
            <a:r>
              <a:rPr lang="en-US" sz="1800" dirty="0">
                <a:latin typeface="+mn-lt"/>
              </a:rPr>
              <a:t>The CSS margin properties are used </a:t>
            </a:r>
            <a:r>
              <a:rPr lang="en-US" sz="1800" b="1" dirty="0">
                <a:latin typeface="+mn-lt"/>
              </a:rPr>
              <a:t>to create space around elements,</a:t>
            </a:r>
            <a:r>
              <a:rPr lang="en-US" sz="1800" dirty="0">
                <a:latin typeface="+mn-lt"/>
              </a:rPr>
              <a:t> </a:t>
            </a:r>
            <a:r>
              <a:rPr lang="en-US" sz="1800" b="1" u="sng" dirty="0">
                <a:latin typeface="+mn-lt"/>
              </a:rPr>
              <a:t>outside</a:t>
            </a:r>
            <a:r>
              <a:rPr lang="en-US" sz="1800" b="1" dirty="0">
                <a:latin typeface="+mn-lt"/>
              </a:rPr>
              <a:t> of any defined element </a:t>
            </a:r>
            <a:r>
              <a:rPr lang="en-US" sz="1800" b="1" i="1" dirty="0">
                <a:latin typeface="+mn-lt"/>
              </a:rPr>
              <a:t>borders</a:t>
            </a:r>
            <a:r>
              <a:rPr lang="en-US" sz="1800" dirty="0">
                <a:latin typeface="+mn-lt"/>
              </a:rPr>
              <a:t>.</a:t>
            </a:r>
          </a:p>
          <a:p>
            <a:r>
              <a:rPr lang="en-US" sz="1800" b="0" i="0" dirty="0">
                <a:solidFill>
                  <a:srgbClr val="000000"/>
                </a:solidFill>
                <a:effectLst/>
                <a:latin typeface="+mn-lt"/>
              </a:rPr>
              <a:t>There is a CSS property for setting margin for each individual side of an element - top, right, bottom, and left:</a:t>
            </a:r>
            <a:br>
              <a:rPr lang="en-US" sz="1800" b="1" dirty="0">
                <a:latin typeface="+mn-lt"/>
              </a:rPr>
            </a:br>
            <a:endParaRPr lang="en-US" sz="1800" b="1" dirty="0">
              <a:latin typeface="+mn-lt"/>
            </a:endParaRPr>
          </a:p>
          <a:p>
            <a:pPr lvl="1"/>
            <a:r>
              <a:rPr lang="en-US" sz="1800" b="1" dirty="0">
                <a:latin typeface="+mn-lt"/>
              </a:rPr>
              <a:t>margin-top	</a:t>
            </a:r>
          </a:p>
          <a:p>
            <a:pPr lvl="1"/>
            <a:r>
              <a:rPr lang="en-US" sz="1800" b="1" dirty="0">
                <a:latin typeface="+mn-lt"/>
              </a:rPr>
              <a:t>margin-right	</a:t>
            </a:r>
          </a:p>
          <a:p>
            <a:pPr lvl="1"/>
            <a:r>
              <a:rPr lang="en-US" sz="1800" b="1" dirty="0">
                <a:latin typeface="+mn-lt"/>
              </a:rPr>
              <a:t>margin-bottom	</a:t>
            </a:r>
          </a:p>
          <a:p>
            <a:pPr lvl="1"/>
            <a:r>
              <a:rPr lang="en-US" sz="1800" b="1" dirty="0">
                <a:latin typeface="+mn-lt"/>
              </a:rPr>
              <a:t>margin-left</a:t>
            </a:r>
          </a:p>
          <a:p>
            <a:pPr marL="457200" lvl="1" indent="0">
              <a:buNone/>
            </a:pPr>
            <a:endParaRPr lang="en-US" sz="1800" dirty="0">
              <a:latin typeface="+mn-lt"/>
            </a:endParaRPr>
          </a:p>
          <a:p>
            <a:r>
              <a:rPr lang="en-US" sz="1800" b="0" i="0" dirty="0">
                <a:solidFill>
                  <a:srgbClr val="000000"/>
                </a:solidFill>
                <a:effectLst/>
                <a:latin typeface="+mn-lt"/>
              </a:rPr>
              <a:t>It is also possible to specify margins </a:t>
            </a:r>
            <a:r>
              <a:rPr lang="en-US" sz="1800" b="0" i="0" u="sng" dirty="0">
                <a:solidFill>
                  <a:srgbClr val="000000"/>
                </a:solidFill>
                <a:effectLst/>
                <a:latin typeface="+mn-lt"/>
              </a:rPr>
              <a:t>for all 4 sides</a:t>
            </a:r>
            <a:r>
              <a:rPr lang="en-US" sz="1800" b="0" i="0" dirty="0">
                <a:solidFill>
                  <a:srgbClr val="000000"/>
                </a:solidFill>
                <a:effectLst/>
                <a:latin typeface="+mn-lt"/>
              </a:rPr>
              <a:t> using the </a:t>
            </a:r>
            <a:r>
              <a:rPr lang="en-US" sz="1800" b="1" i="1" dirty="0">
                <a:solidFill>
                  <a:srgbClr val="000000"/>
                </a:solidFill>
                <a:effectLst/>
                <a:latin typeface="+mn-lt"/>
              </a:rPr>
              <a:t>margin</a:t>
            </a:r>
            <a:r>
              <a:rPr lang="en-US" sz="1800" b="0" i="0" dirty="0">
                <a:solidFill>
                  <a:srgbClr val="000000"/>
                </a:solidFill>
                <a:effectLst/>
                <a:latin typeface="+mn-lt"/>
              </a:rPr>
              <a:t> property, which is the shorthand property here. </a:t>
            </a:r>
            <a:br>
              <a:rPr lang="en-US" sz="1800" b="0" i="0" dirty="0">
                <a:solidFill>
                  <a:srgbClr val="000000"/>
                </a:solidFill>
                <a:effectLst/>
                <a:latin typeface="+mn-lt"/>
              </a:rPr>
            </a:br>
            <a:endParaRPr lang="en-US" sz="1800" b="0" i="0" dirty="0">
              <a:solidFill>
                <a:srgbClr val="000000"/>
              </a:solidFill>
              <a:effectLst/>
              <a:latin typeface="+mn-lt"/>
            </a:endParaRPr>
          </a:p>
          <a:p>
            <a:pPr algn="l"/>
            <a:r>
              <a:rPr lang="en-US" sz="1800" b="0" i="0" dirty="0">
                <a:solidFill>
                  <a:srgbClr val="000000"/>
                </a:solidFill>
                <a:effectLst/>
                <a:latin typeface="+mn-lt"/>
              </a:rPr>
              <a:t>Margins can be expressed using any of the following values/units:</a:t>
            </a:r>
            <a:br>
              <a:rPr lang="en-US" sz="1800" b="0" i="0" dirty="0">
                <a:solidFill>
                  <a:srgbClr val="000000"/>
                </a:solidFill>
                <a:effectLst/>
                <a:latin typeface="+mn-lt"/>
              </a:rPr>
            </a:br>
            <a:endParaRPr lang="en-US" sz="1800" b="0" i="0" dirty="0">
              <a:solidFill>
                <a:srgbClr val="000000"/>
              </a:solidFill>
              <a:effectLst/>
              <a:latin typeface="+mn-lt"/>
            </a:endParaRPr>
          </a:p>
          <a:p>
            <a:pPr lvl="1"/>
            <a:r>
              <a:rPr lang="en-US" sz="1800" b="1" i="0" dirty="0">
                <a:solidFill>
                  <a:srgbClr val="000000"/>
                </a:solidFill>
                <a:effectLst/>
                <a:latin typeface="+mn-lt"/>
              </a:rPr>
              <a:t>px, pt, cm, </a:t>
            </a:r>
            <a:r>
              <a:rPr lang="en-US" sz="1800" b="1" i="0" dirty="0" err="1">
                <a:solidFill>
                  <a:srgbClr val="000000"/>
                </a:solidFill>
                <a:effectLst/>
                <a:latin typeface="+mn-lt"/>
              </a:rPr>
              <a:t>em</a:t>
            </a:r>
            <a:r>
              <a:rPr lang="en-US" sz="1800" b="1" i="0" dirty="0">
                <a:solidFill>
                  <a:srgbClr val="000000"/>
                </a:solidFill>
                <a:effectLst/>
                <a:latin typeface="+mn-lt"/>
              </a:rPr>
              <a:t>, rem</a:t>
            </a:r>
            <a:endParaRPr lang="en-US" sz="1800" b="0" i="0" dirty="0">
              <a:solidFill>
                <a:srgbClr val="000000"/>
              </a:solidFill>
              <a:effectLst/>
              <a:latin typeface="+mn-lt"/>
            </a:endParaRPr>
          </a:p>
          <a:p>
            <a:pPr lvl="1"/>
            <a:r>
              <a:rPr lang="en-US" sz="1800" b="1" i="1" dirty="0">
                <a:solidFill>
                  <a:srgbClr val="000000"/>
                </a:solidFill>
                <a:effectLst/>
                <a:latin typeface="+mn-lt"/>
              </a:rPr>
              <a:t>%</a:t>
            </a:r>
            <a:r>
              <a:rPr lang="en-US" sz="1800" b="0" i="0" dirty="0">
                <a:solidFill>
                  <a:srgbClr val="000000"/>
                </a:solidFill>
                <a:effectLst/>
                <a:latin typeface="+mn-lt"/>
              </a:rPr>
              <a:t> - specifies a margin as a </a:t>
            </a:r>
            <a:r>
              <a:rPr lang="en-US" sz="1800" b="1" i="0" dirty="0">
                <a:solidFill>
                  <a:srgbClr val="000000"/>
                </a:solidFill>
                <a:effectLst/>
                <a:latin typeface="+mn-lt"/>
              </a:rPr>
              <a:t>% of the </a:t>
            </a:r>
            <a:r>
              <a:rPr lang="en-US" sz="1800" b="1" i="1" dirty="0">
                <a:solidFill>
                  <a:srgbClr val="000000"/>
                </a:solidFill>
                <a:effectLst/>
                <a:latin typeface="+mn-lt"/>
              </a:rPr>
              <a:t>width</a:t>
            </a:r>
            <a:r>
              <a:rPr lang="en-US" sz="1800" b="1" i="0" dirty="0">
                <a:solidFill>
                  <a:srgbClr val="000000"/>
                </a:solidFill>
                <a:effectLst/>
                <a:latin typeface="+mn-lt"/>
              </a:rPr>
              <a:t> of the containing element</a:t>
            </a:r>
          </a:p>
          <a:p>
            <a:pPr lvl="1"/>
            <a:r>
              <a:rPr lang="en-US" sz="1800" b="1" i="0" dirty="0">
                <a:solidFill>
                  <a:srgbClr val="000000"/>
                </a:solidFill>
                <a:effectLst/>
                <a:latin typeface="+mn-lt"/>
              </a:rPr>
              <a:t>inherit </a:t>
            </a:r>
            <a:r>
              <a:rPr lang="en-US" sz="1800" b="0" i="0" dirty="0">
                <a:solidFill>
                  <a:srgbClr val="000000"/>
                </a:solidFill>
                <a:effectLst/>
                <a:latin typeface="+mn-lt"/>
              </a:rPr>
              <a:t>- specifies that the margin should be inherited from the parent element </a:t>
            </a:r>
            <a:r>
              <a:rPr lang="en-US" sz="1800" dirty="0">
                <a:latin typeface="+mn-lt"/>
              </a:rPr>
              <a:t>	</a:t>
            </a: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15760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nvGraphicFramePr>
        <p:xfrm>
          <a:off x="2438400" y="1119188"/>
          <a:ext cx="7300912" cy="2005013"/>
        </p:xfrm>
        <a:graphic>
          <a:graphicData uri="http://schemas.openxmlformats.org/presentationml/2006/ole">
            <mc:AlternateContent xmlns:mc="http://schemas.openxmlformats.org/markup-compatibility/2006">
              <mc:Choice xmlns:v="urn:schemas-microsoft-com:vml" Requires="v">
                <p:oleObj name="Document" r:id="rId2" imgW="7312941" imgH="2009570" progId="Word.Document.12">
                  <p:embed/>
                </p:oleObj>
              </mc:Choice>
              <mc:Fallback>
                <p:oleObj name="Document" r:id="rId2" imgW="7312941" imgH="2009570" progId="Word.Document.12">
                  <p:embed/>
                  <p:pic>
                    <p:nvPicPr>
                      <p:cNvPr id="7" name="Object 6"/>
                      <p:cNvPicPr/>
                      <p:nvPr/>
                    </p:nvPicPr>
                    <p:blipFill>
                      <a:blip r:embed="rId3"/>
                      <a:stretch>
                        <a:fillRect/>
                      </a:stretch>
                    </p:blipFill>
                    <p:spPr>
                      <a:xfrm>
                        <a:off x="2438400" y="1119188"/>
                        <a:ext cx="7300912" cy="2005013"/>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0642373" cy="477395"/>
          </a:xfrm>
        </p:spPr>
        <p:txBody>
          <a:bodyPr>
            <a:noAutofit/>
          </a:bodyPr>
          <a:lstStyle/>
          <a:p>
            <a:r>
              <a:rPr lang="en-US" sz="3600" dirty="0"/>
              <a:t>Setting margins, examples</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203161"/>
            <a:ext cx="11731667" cy="5269826"/>
          </a:xfrm>
        </p:spPr>
        <p:txBody>
          <a:bodyPr>
            <a:noAutofit/>
          </a:bodyPr>
          <a:lstStyle/>
          <a:p>
            <a:pPr>
              <a:lnSpc>
                <a:spcPct val="100000"/>
              </a:lnSpc>
              <a:spcBef>
                <a:spcPts val="600"/>
              </a:spcBef>
            </a:pPr>
            <a:r>
              <a:rPr lang="en-US" sz="1800" b="1" dirty="0">
                <a:latin typeface="+mn-lt"/>
              </a:rPr>
              <a:t>Setting margin for individual sides of an element:</a:t>
            </a:r>
            <a:br>
              <a:rPr lang="en-US" sz="1800" b="1" dirty="0">
                <a:latin typeface="+mn-lt"/>
              </a:rPr>
            </a:br>
            <a:endParaRPr lang="en-US" sz="1800" dirty="0">
              <a:latin typeface="+mn-lt"/>
            </a:endParaRPr>
          </a:p>
          <a:p>
            <a:pPr lvl="1">
              <a:lnSpc>
                <a:spcPct val="100000"/>
              </a:lnSpc>
              <a:spcBef>
                <a:spcPts val="600"/>
              </a:spcBef>
            </a:pPr>
            <a:r>
              <a:rPr lang="en-US" sz="1800" dirty="0">
                <a:latin typeface="+mn-lt"/>
              </a:rPr>
              <a:t>margin-top: .5em;</a:t>
            </a:r>
          </a:p>
          <a:p>
            <a:pPr lvl="1">
              <a:lnSpc>
                <a:spcPct val="100000"/>
              </a:lnSpc>
              <a:spcBef>
                <a:spcPts val="600"/>
              </a:spcBef>
            </a:pPr>
            <a:r>
              <a:rPr lang="en-US" sz="1800" dirty="0">
                <a:latin typeface="+mn-lt"/>
              </a:rPr>
              <a:t>margin-right: 1em;</a:t>
            </a:r>
          </a:p>
          <a:p>
            <a:pPr lvl="1">
              <a:lnSpc>
                <a:spcPct val="100000"/>
              </a:lnSpc>
              <a:spcBef>
                <a:spcPts val="600"/>
              </a:spcBef>
            </a:pPr>
            <a:r>
              <a:rPr lang="en-US" sz="1800" dirty="0">
                <a:latin typeface="+mn-lt"/>
              </a:rPr>
              <a:t>margin-bottom: 2em;</a:t>
            </a:r>
          </a:p>
          <a:p>
            <a:pPr lvl="1">
              <a:lnSpc>
                <a:spcPct val="100000"/>
              </a:lnSpc>
              <a:spcBef>
                <a:spcPts val="600"/>
              </a:spcBef>
            </a:pPr>
            <a:r>
              <a:rPr lang="en-US" sz="1800" dirty="0">
                <a:latin typeface="+mn-lt"/>
              </a:rPr>
              <a:t>margin-left: 1em;</a:t>
            </a:r>
            <a:br>
              <a:rPr lang="en-US" sz="1800" dirty="0">
                <a:latin typeface="+mn-lt"/>
              </a:rPr>
            </a:br>
            <a:endParaRPr lang="en-US" sz="1800" dirty="0">
              <a:latin typeface="+mn-lt"/>
            </a:endParaRPr>
          </a:p>
          <a:p>
            <a:pPr>
              <a:lnSpc>
                <a:spcPct val="100000"/>
              </a:lnSpc>
              <a:spcBef>
                <a:spcPts val="600"/>
              </a:spcBef>
            </a:pPr>
            <a:r>
              <a:rPr lang="en-US" sz="1800" b="1" dirty="0">
                <a:latin typeface="+mn-lt"/>
              </a:rPr>
              <a:t>Setting margins for multiple sides of an element, using the shorthand </a:t>
            </a:r>
            <a:r>
              <a:rPr lang="en-US" sz="1800" b="1" u="sng" dirty="0">
                <a:latin typeface="+mn-lt"/>
              </a:rPr>
              <a:t>margin</a:t>
            </a:r>
            <a:r>
              <a:rPr lang="en-US" sz="1800" b="1" dirty="0">
                <a:latin typeface="+mn-lt"/>
              </a:rPr>
              <a:t> property:</a:t>
            </a:r>
          </a:p>
          <a:p>
            <a:pPr marL="0" indent="0">
              <a:lnSpc>
                <a:spcPct val="100000"/>
              </a:lnSpc>
              <a:spcBef>
                <a:spcPts val="600"/>
              </a:spcBef>
              <a:buNone/>
            </a:pPr>
            <a:endParaRPr lang="en-US" sz="1800" b="1" dirty="0">
              <a:latin typeface="+mn-lt"/>
            </a:endParaRPr>
          </a:p>
          <a:p>
            <a:pPr lvl="1">
              <a:lnSpc>
                <a:spcPct val="100000"/>
              </a:lnSpc>
              <a:spcBef>
                <a:spcPts val="600"/>
              </a:spcBef>
            </a:pPr>
            <a:r>
              <a:rPr lang="en-US" sz="1800" dirty="0">
                <a:latin typeface="+mn-lt"/>
              </a:rPr>
              <a:t>margin: 1em;              			- 1 value: 1em for each of the four sides</a:t>
            </a:r>
          </a:p>
          <a:p>
            <a:pPr lvl="1">
              <a:lnSpc>
                <a:spcPct val="100000"/>
              </a:lnSpc>
              <a:spcBef>
                <a:spcPts val="600"/>
              </a:spcBef>
            </a:pPr>
            <a:r>
              <a:rPr lang="en-US" sz="1800" dirty="0">
                <a:latin typeface="+mn-lt"/>
              </a:rPr>
              <a:t>margin: 2em 1em;            		- 2 values: top and bottom 2em, right and left 1em</a:t>
            </a:r>
          </a:p>
          <a:p>
            <a:pPr lvl="1">
              <a:lnSpc>
                <a:spcPct val="100000"/>
              </a:lnSpc>
              <a:spcBef>
                <a:spcPts val="600"/>
              </a:spcBef>
            </a:pPr>
            <a:r>
              <a:rPr lang="en-US" sz="1800" dirty="0">
                <a:latin typeface="+mn-lt"/>
              </a:rPr>
              <a:t>margin: .5em 1em 2em;     		- 3 values: top .5em, right and left 1em, bottom 2em</a:t>
            </a:r>
          </a:p>
          <a:p>
            <a:pPr lvl="1">
              <a:lnSpc>
                <a:spcPct val="100000"/>
              </a:lnSpc>
              <a:spcBef>
                <a:spcPts val="600"/>
              </a:spcBef>
            </a:pPr>
            <a:r>
              <a:rPr lang="en-US" sz="1800" dirty="0">
                <a:latin typeface="+mn-lt"/>
              </a:rPr>
              <a:t>margin: .5em 1em 2em 1em; 		- 4 values: top .5em, right 1em, bottom 2em, left 1em</a:t>
            </a: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7375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166" y="1133067"/>
            <a:ext cx="11731668" cy="5447645"/>
          </a:xfrm>
          <a:prstGeom prst="rect">
            <a:avLst/>
          </a:prstGeom>
          <a:noFill/>
          <a:ln>
            <a:noFill/>
          </a:ln>
          <a:effectLst>
            <a:outerShdw blurRad="63500" sx="101000" sy="101000" algn="ctr" rotWithShape="0">
              <a:srgbClr val="0070C0"/>
            </a:outerShdw>
          </a:effectLst>
        </p:spPr>
        <p:txBody>
          <a:bodyPr wrap="square" rtlCol="0">
            <a:spAutoFit/>
          </a:bodyPr>
          <a:lstStyle/>
          <a:p>
            <a:pPr marL="285750" indent="-285750">
              <a:buFont typeface="Arial" panose="020B0604020202020204" pitchFamily="34" charset="0"/>
              <a:buChar char="•"/>
            </a:pPr>
            <a:r>
              <a:rPr lang="en-US" dirty="0">
                <a:ea typeface="Open Sans" panose="020B0604020202020204" charset="0"/>
                <a:cs typeface="Open Sans" panose="020B0604020202020204" charset="0"/>
              </a:rPr>
              <a:t>If we specify a bottom margin for one element and a top margin for the element that follows, the margins are </a:t>
            </a:r>
            <a:r>
              <a:rPr lang="en-US" b="1" dirty="0">
                <a:ea typeface="Open Sans" panose="020B0604020202020204" charset="0"/>
                <a:cs typeface="Open Sans" panose="020B0604020202020204" charset="0"/>
              </a:rPr>
              <a:t>collapsed</a:t>
            </a:r>
            <a:r>
              <a:rPr lang="en-US" dirty="0">
                <a:ea typeface="Open Sans" panose="020B0604020202020204" charset="0"/>
                <a:cs typeface="Open Sans" panose="020B0604020202020204" charset="0"/>
              </a:rPr>
              <a:t> – meaning that the smaller margin is ignored and </a:t>
            </a:r>
            <a:r>
              <a:rPr lang="en-US" b="1" dirty="0">
                <a:ea typeface="Open Sans" panose="020B0604020202020204" charset="0"/>
                <a:cs typeface="Open Sans" panose="020B0604020202020204" charset="0"/>
              </a:rPr>
              <a:t>only the larger margin is applied</a:t>
            </a:r>
            <a:r>
              <a:rPr lang="en-US" dirty="0">
                <a:ea typeface="Open Sans" panose="020B0604020202020204" charset="0"/>
                <a:cs typeface="Open Sans" panose="020B0604020202020204" charset="0"/>
              </a:rPr>
              <a:t>.</a:t>
            </a:r>
          </a:p>
          <a:p>
            <a:pPr marL="285750" indent="-285750">
              <a:buFont typeface="Arial" panose="020B0604020202020204" pitchFamily="34" charset="0"/>
              <a:buChar char="•"/>
            </a:pPr>
            <a:endParaRPr lang="en-US" dirty="0">
              <a:ea typeface="Open Sans" panose="020B0604020202020204" charset="0"/>
              <a:cs typeface="Open Sans" panose="020B0604020202020204" charset="0"/>
            </a:endParaRPr>
          </a:p>
          <a:p>
            <a:pPr marL="285750" indent="-285750">
              <a:buFont typeface="Arial" panose="020B0604020202020204" pitchFamily="34" charset="0"/>
              <a:buChar char="•"/>
            </a:pPr>
            <a:r>
              <a:rPr lang="en-US" dirty="0">
                <a:ea typeface="Open Sans" panose="020B0604020202020204" charset="0"/>
                <a:cs typeface="Open Sans" panose="020B0604020202020204" charset="0"/>
              </a:rPr>
              <a:t>Ex: </a:t>
            </a:r>
            <a:r>
              <a:rPr lang="pt-BR" dirty="0">
                <a:ea typeface="Open Sans" panose="020B0604020202020204" charset="0"/>
                <a:cs typeface="Open Sans" panose="020B0604020202020204" charset="0"/>
              </a:rPr>
              <a:t>T</a:t>
            </a:r>
            <a:r>
              <a:rPr lang="pt-BR" b="0" i="0" dirty="0">
                <a:effectLst/>
              </a:rPr>
              <a:t>he actual margin between &lt;h1&gt; and &lt;h2&gt; elements below will be 35px (vs. 10 + 35 = 45 px)</a:t>
            </a:r>
            <a:endParaRPr lang="en-US" dirty="0">
              <a:ea typeface="Open Sans" panose="020B0604020202020204" charset="0"/>
              <a:cs typeface="Open Sans" panose="020B0604020202020204" charset="0"/>
            </a:endParaRPr>
          </a:p>
          <a:p>
            <a:r>
              <a:rPr lang="pt-BR" b="0" i="0" dirty="0">
                <a:effectLst/>
              </a:rPr>
              <a:t>	</a:t>
            </a:r>
            <a:br>
              <a:rPr lang="pt-BR" b="0" i="0" dirty="0">
                <a:effectLst/>
              </a:rPr>
            </a:br>
            <a:r>
              <a:rPr lang="pt-BR" b="0" i="0" dirty="0">
                <a:effectLst/>
              </a:rPr>
              <a:t>       	</a:t>
            </a:r>
            <a:r>
              <a:rPr lang="pt-BR" sz="1600" b="0" i="0" dirty="0">
                <a:effectLst/>
              </a:rPr>
              <a:t>h1 {						</a:t>
            </a:r>
            <a:br>
              <a:rPr lang="pt-BR" sz="1600" b="0" i="0" dirty="0">
                <a:effectLst/>
              </a:rPr>
            </a:br>
            <a:r>
              <a:rPr lang="pt-BR" sz="1600" b="0" i="0" dirty="0">
                <a:effectLst/>
              </a:rPr>
              <a:t>             	        margin: 0 0 </a:t>
            </a:r>
            <a:r>
              <a:rPr lang="pt-BR" sz="1600" b="1" i="0" dirty="0">
                <a:effectLst/>
              </a:rPr>
              <a:t>10px </a:t>
            </a:r>
            <a:r>
              <a:rPr lang="pt-BR" sz="1600" b="0" i="0" dirty="0">
                <a:effectLst/>
              </a:rPr>
              <a:t>0;</a:t>
            </a:r>
            <a:r>
              <a:rPr lang="pt-BR" sz="1600" dirty="0"/>
              <a:t>	</a:t>
            </a:r>
          </a:p>
          <a:p>
            <a:r>
              <a:rPr lang="pt-BR" sz="1600" dirty="0"/>
              <a:t>       	}			</a:t>
            </a:r>
          </a:p>
          <a:p>
            <a:endParaRPr lang="pt-BR" sz="1600" dirty="0">
              <a:ea typeface="Open Sans" panose="020B0604020202020204" charset="0"/>
              <a:cs typeface="Open Sans" panose="020B0604020202020204" charset="0"/>
            </a:endParaRPr>
          </a:p>
          <a:p>
            <a:endParaRPr lang="pt-BR" sz="1600" dirty="0">
              <a:ea typeface="Open Sans" panose="020B0604020202020204" charset="0"/>
              <a:cs typeface="Open Sans" panose="020B0604020202020204" charset="0"/>
            </a:endParaRPr>
          </a:p>
          <a:p>
            <a:r>
              <a:rPr lang="pt-BR" sz="1600" b="0" i="0" dirty="0">
                <a:effectLst/>
              </a:rPr>
              <a:t>	h2 {			</a:t>
            </a:r>
            <a:br>
              <a:rPr lang="pt-BR" sz="1600" b="0" i="0" dirty="0">
                <a:effectLst/>
              </a:rPr>
            </a:br>
            <a:r>
              <a:rPr lang="pt-BR" sz="1600" b="0" i="0" dirty="0">
                <a:effectLst/>
              </a:rPr>
              <a:t>             	        margin: </a:t>
            </a:r>
            <a:r>
              <a:rPr lang="pt-BR" sz="1600" b="1" i="0" dirty="0">
                <a:effectLst/>
              </a:rPr>
              <a:t>35px</a:t>
            </a:r>
            <a:r>
              <a:rPr lang="pt-BR" sz="1600" b="0" i="0" dirty="0">
                <a:effectLst/>
              </a:rPr>
              <a:t> 0 </a:t>
            </a:r>
            <a:r>
              <a:rPr lang="pt-BR" sz="1600" dirty="0"/>
              <a:t>0</a:t>
            </a:r>
            <a:r>
              <a:rPr lang="pt-BR" sz="1600" b="0" i="0" dirty="0">
                <a:effectLst/>
              </a:rPr>
              <a:t> 0;</a:t>
            </a:r>
          </a:p>
          <a:p>
            <a:r>
              <a:rPr lang="pt-BR" sz="1600" dirty="0"/>
              <a:t>       	}</a:t>
            </a:r>
          </a:p>
          <a:p>
            <a:endParaRPr lang="pt-BR" sz="1600" dirty="0"/>
          </a:p>
          <a:p>
            <a:endParaRPr lang="pt-BR" sz="1600" dirty="0"/>
          </a:p>
          <a:p>
            <a:r>
              <a:rPr lang="pt-BR" sz="1600" dirty="0"/>
              <a:t>	...</a:t>
            </a:r>
          </a:p>
          <a:p>
            <a:r>
              <a:rPr lang="pt-BR" sz="1600" dirty="0"/>
              <a:t>	&lt;body&gt;</a:t>
            </a:r>
            <a:br>
              <a:rPr lang="pt-BR" sz="1600" dirty="0"/>
            </a:br>
            <a:r>
              <a:rPr lang="pt-BR" sz="1600" dirty="0"/>
              <a:t>		&lt;h1&gt;Main Heading&lt;/h1&gt;</a:t>
            </a:r>
          </a:p>
          <a:p>
            <a:r>
              <a:rPr lang="pt-BR" sz="1600" dirty="0"/>
              <a:t>		&lt;h2&gt;A subheading&lt;/h2&gt;</a:t>
            </a:r>
          </a:p>
          <a:p>
            <a:r>
              <a:rPr lang="pt-BR" sz="1600" dirty="0"/>
              <a:t>	&lt;/body&gt;			</a:t>
            </a:r>
            <a:endParaRPr lang="en-US" sz="1600" dirty="0">
              <a:ea typeface="Open Sans" panose="020B0604020202020204" charset="0"/>
              <a:cs typeface="Open Sans" panose="020B0604020202020204" charset="0"/>
            </a:endParaRPr>
          </a:p>
          <a:p>
            <a:r>
              <a:rPr lang="en-US" sz="1600" dirty="0">
                <a:ea typeface="Open Sans" panose="020B0604020202020204" charset="0"/>
                <a:cs typeface="Open Sans" panose="020B0604020202020204" charset="0"/>
              </a:rPr>
              <a:t>	…</a:t>
            </a:r>
          </a:p>
        </p:txBody>
      </p:sp>
      <p:sp>
        <p:nvSpPr>
          <p:cNvPr id="3" name="Title 2"/>
          <p:cNvSpPr>
            <a:spLocks noGrp="1"/>
          </p:cNvSpPr>
          <p:nvPr>
            <p:ph type="title"/>
          </p:nvPr>
        </p:nvSpPr>
        <p:spPr>
          <a:xfrm>
            <a:off x="204765" y="466455"/>
            <a:ext cx="10515600" cy="519397"/>
          </a:xfrm>
        </p:spPr>
        <p:txBody>
          <a:bodyPr>
            <a:noAutofit/>
          </a:bodyPr>
          <a:lstStyle/>
          <a:p>
            <a:r>
              <a:rPr lang="en-US" sz="3600" dirty="0"/>
              <a:t>More on margins: margin collapsing</a:t>
            </a:r>
            <a:endParaRPr lang="en-CA" sz="3600" dirty="0"/>
          </a:p>
        </p:txBody>
      </p:sp>
      <p:cxnSp>
        <p:nvCxnSpPr>
          <p:cNvPr id="4" name="Straight Connector 3">
            <a:extLst>
              <a:ext uri="{FF2B5EF4-FFF2-40B4-BE49-F238E27FC236}">
                <a16:creationId xmlns:a16="http://schemas.microsoft.com/office/drawing/2014/main" id="{6F88AC23-13A7-407D-A4B7-D319B53C1D32}"/>
              </a:ext>
            </a:extLst>
          </p:cNvPr>
          <p:cNvCxnSpPr>
            <a:cxnSpLocks/>
          </p:cNvCxnSpPr>
          <p:nvPr/>
        </p:nvCxnSpPr>
        <p:spPr>
          <a:xfrm>
            <a:off x="230166" y="968918"/>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84924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166" y="1008777"/>
            <a:ext cx="11731668" cy="5616922"/>
          </a:xfrm>
          <a:prstGeom prst="rect">
            <a:avLst/>
          </a:prstGeom>
          <a:noFill/>
          <a:ln>
            <a:noFill/>
          </a:ln>
          <a:effectLst>
            <a:outerShdw blurRad="63500" sx="101000" sy="101000" algn="ctr" rotWithShape="0">
              <a:srgbClr val="0070C0"/>
            </a:outerShdw>
          </a:effectLst>
        </p:spPr>
        <p:txBody>
          <a:bodyPr wrap="square" rtlCol="0">
            <a:spAutoFit/>
          </a:bodyPr>
          <a:lstStyle/>
          <a:p>
            <a:pPr marL="342900" indent="-342900">
              <a:buFont typeface="Arial" panose="020B0604020202020204" pitchFamily="34" charset="0"/>
              <a:buChar char="•"/>
            </a:pPr>
            <a:r>
              <a:rPr lang="en-US" sz="2000" dirty="0">
                <a:ea typeface="Open Sans" panose="020B0604020202020204" charset="0"/>
                <a:cs typeface="Open Sans" panose="020B0604020202020204" charset="0"/>
              </a:rPr>
              <a:t>Different browsers have different default margins for block elements.</a:t>
            </a:r>
            <a:br>
              <a:rPr lang="en-US" sz="2000" dirty="0">
                <a:ea typeface="Open Sans" panose="020B0604020202020204" charset="0"/>
                <a:cs typeface="Open Sans" panose="020B0604020202020204" charset="0"/>
              </a:rPr>
            </a:br>
            <a:r>
              <a:rPr lang="en-US" sz="1700" dirty="0">
                <a:ea typeface="Open Sans" panose="020B0604020202020204" charset="0"/>
                <a:cs typeface="Open Sans" panose="020B0604020202020204" charset="0"/>
              </a:rPr>
              <a:t> </a:t>
            </a:r>
          </a:p>
          <a:p>
            <a:pPr marL="800100" lvl="1" indent="-342900">
              <a:buFont typeface="Arial" panose="020B0604020202020204" pitchFamily="34" charset="0"/>
              <a:buChar char="•"/>
            </a:pPr>
            <a:r>
              <a:rPr lang="en-US" sz="1700" b="1" dirty="0">
                <a:ea typeface="Open Sans" panose="020B0604020202020204" charset="0"/>
                <a:cs typeface="Open Sans" panose="020B0604020202020204" charset="0"/>
              </a:rPr>
              <a:t>A good practice is to set margin for all elements to 0, at the top of the stylesheet, and then explicitly define margins for the elements you are using and the way you want them to be. </a:t>
            </a:r>
            <a:r>
              <a:rPr lang="en-US" sz="1700" dirty="0">
                <a:ea typeface="Open Sans" panose="020B0604020202020204" charset="0"/>
                <a:cs typeface="Open Sans" panose="020B0604020202020204" charset="0"/>
              </a:rPr>
              <a:t>This gives you more control over the spacing between the elements and makes sure the elements’ margins will be the same in all browsers.</a:t>
            </a:r>
            <a:br>
              <a:rPr lang="en-US" sz="1700" dirty="0">
                <a:ea typeface="Open Sans" panose="020B0604020202020204" charset="0"/>
                <a:cs typeface="Open Sans" panose="020B0604020202020204" charset="0"/>
              </a:rPr>
            </a:br>
            <a:endParaRPr lang="en-US" sz="1700" dirty="0">
              <a:ea typeface="Open Sans" panose="020B0604020202020204" charset="0"/>
              <a:cs typeface="Open Sans" panose="020B0604020202020204" charset="0"/>
            </a:endParaRPr>
          </a:p>
          <a:p>
            <a:r>
              <a:rPr lang="en-US" sz="1700" dirty="0">
                <a:ea typeface="Open Sans" panose="020B0604020202020204" charset="0"/>
                <a:cs typeface="Open Sans" panose="020B0604020202020204" charset="0"/>
              </a:rPr>
              <a:t>	</a:t>
            </a:r>
            <a:r>
              <a:rPr lang="en-US" sz="1600" dirty="0">
                <a:ea typeface="Open Sans" panose="020B0604020202020204" charset="0"/>
                <a:cs typeface="Open Sans" panose="020B0604020202020204" charset="0"/>
              </a:rPr>
              <a:t>* {</a:t>
            </a:r>
          </a:p>
          <a:p>
            <a:r>
              <a:rPr lang="en-US" sz="1600" dirty="0">
                <a:ea typeface="Open Sans" panose="020B0604020202020204" charset="0"/>
                <a:cs typeface="Open Sans" panose="020B0604020202020204" charset="0"/>
              </a:rPr>
              <a:t>		margin: 0;</a:t>
            </a:r>
          </a:p>
          <a:p>
            <a:r>
              <a:rPr lang="en-US" sz="1600" dirty="0">
                <a:ea typeface="Open Sans" panose="020B0604020202020204" charset="0"/>
                <a:cs typeface="Open Sans" panose="020B0604020202020204" charset="0"/>
              </a:rPr>
              <a:t>		padding: 0; </a:t>
            </a:r>
          </a:p>
          <a:p>
            <a:r>
              <a:rPr lang="en-US" sz="1600" dirty="0">
                <a:ea typeface="Open Sans" panose="020B0604020202020204" charset="0"/>
                <a:cs typeface="Open Sans" panose="020B0604020202020204" charset="0"/>
              </a:rPr>
              <a:t>	}</a:t>
            </a:r>
            <a:br>
              <a:rPr lang="en-US" sz="1700" dirty="0">
                <a:ea typeface="Open Sans" panose="020B0604020202020204" charset="0"/>
                <a:cs typeface="Open Sans" panose="020B0604020202020204" charset="0"/>
              </a:rPr>
            </a:br>
            <a:endParaRPr lang="en-CA" sz="1700" dirty="0">
              <a:ea typeface="Open Sans" panose="020B0604020202020204" charset="0"/>
              <a:cs typeface="Open Sans" panose="020B0604020202020204" charset="0"/>
            </a:endParaRPr>
          </a:p>
          <a:p>
            <a:pPr marL="285750" indent="-285750">
              <a:buFont typeface="Arial" panose="020B0604020202020204" pitchFamily="34" charset="0"/>
              <a:buChar char="•"/>
            </a:pPr>
            <a:r>
              <a:rPr lang="en-US" sz="2000" b="1" dirty="0">
                <a:ea typeface="Open Sans" panose="020B0604020202020204" charset="0"/>
                <a:cs typeface="Open Sans" panose="020B0604020202020204" charset="0"/>
              </a:rPr>
              <a:t>To horizontally center </a:t>
            </a:r>
            <a:r>
              <a:rPr lang="en-US" sz="2000" dirty="0">
                <a:ea typeface="Open Sans" panose="020B0604020202020204" charset="0"/>
                <a:cs typeface="Open Sans" panose="020B0604020202020204" charset="0"/>
              </a:rPr>
              <a:t>a page in browser window, or a block element within its containing (parent) block:</a:t>
            </a:r>
            <a:br>
              <a:rPr lang="en-US" sz="2000" dirty="0">
                <a:ea typeface="Open Sans" panose="020B0604020202020204" charset="0"/>
                <a:cs typeface="Open Sans" panose="020B0604020202020204" charset="0"/>
              </a:rPr>
            </a:br>
            <a:endParaRPr lang="en-US" sz="2000" dirty="0">
              <a:ea typeface="Open Sans" panose="020B0604020202020204" charset="0"/>
              <a:cs typeface="Open Sans" panose="020B0604020202020204" charset="0"/>
            </a:endParaRPr>
          </a:p>
          <a:p>
            <a:pPr marL="742950" lvl="1" indent="-285750">
              <a:buFont typeface="Arial" panose="020B0604020202020204" pitchFamily="34" charset="0"/>
              <a:buChar char="•"/>
            </a:pPr>
            <a:r>
              <a:rPr lang="en-US" sz="1700" dirty="0">
                <a:ea typeface="Open Sans" panose="020B0604020202020204" charset="0"/>
                <a:cs typeface="Open Sans" panose="020B0604020202020204" charset="0"/>
              </a:rPr>
              <a:t>set both left and right margin for the element to be centered to </a:t>
            </a:r>
            <a:r>
              <a:rPr lang="en-US" sz="1700" i="1" dirty="0">
                <a:ea typeface="Open Sans" panose="020B0604020202020204" charset="0"/>
                <a:cs typeface="Open Sans" panose="020B0604020202020204" charset="0"/>
              </a:rPr>
              <a:t>auto</a:t>
            </a:r>
            <a:r>
              <a:rPr lang="en-US" sz="1700" dirty="0">
                <a:ea typeface="Open Sans" panose="020B0604020202020204" charset="0"/>
                <a:cs typeface="Open Sans" panose="020B0604020202020204" charset="0"/>
              </a:rPr>
              <a:t>, and </a:t>
            </a:r>
          </a:p>
          <a:p>
            <a:pPr marL="742950" lvl="1" indent="-285750">
              <a:buFont typeface="Arial" panose="020B0604020202020204" pitchFamily="34" charset="0"/>
              <a:buChar char="•"/>
            </a:pPr>
            <a:r>
              <a:rPr lang="en-US" sz="1700" dirty="0">
                <a:ea typeface="Open Sans" panose="020B0604020202020204" charset="0"/>
                <a:cs typeface="Open Sans" panose="020B0604020202020204" charset="0"/>
              </a:rPr>
              <a:t>define </a:t>
            </a:r>
            <a:r>
              <a:rPr lang="en-US" sz="1700" i="1" dirty="0">
                <a:ea typeface="Open Sans" panose="020B0604020202020204" charset="0"/>
                <a:cs typeface="Open Sans" panose="020B0604020202020204" charset="0"/>
              </a:rPr>
              <a:t>width</a:t>
            </a:r>
            <a:r>
              <a:rPr lang="en-US" sz="1700" dirty="0">
                <a:ea typeface="Open Sans" panose="020B0604020202020204" charset="0"/>
                <a:cs typeface="Open Sans" panose="020B0604020202020204" charset="0"/>
              </a:rPr>
              <a:t> for the element.</a:t>
            </a:r>
            <a:br>
              <a:rPr lang="en-US" sz="1700" dirty="0">
                <a:ea typeface="Open Sans" panose="020B0604020202020204" charset="0"/>
                <a:cs typeface="Open Sans" panose="020B0604020202020204" charset="0"/>
              </a:rPr>
            </a:br>
            <a:endParaRPr lang="en-US" sz="1700" dirty="0"/>
          </a:p>
          <a:p>
            <a:r>
              <a:rPr lang="en-US" sz="1700" dirty="0">
                <a:ea typeface="Open Sans" panose="020B0604020202020204" charset="0"/>
                <a:cs typeface="Courier New" panose="02070309020205020404" pitchFamily="49" charset="0"/>
              </a:rPr>
              <a:t>         Ex: to center &lt;main&gt; element inside its container </a:t>
            </a:r>
            <a:r>
              <a:rPr lang="en-US" sz="1600" dirty="0">
                <a:ea typeface="Open Sans" panose="020B0604020202020204" charset="0"/>
                <a:cs typeface="Open Sans" panose="020B0604020202020204" charset="0"/>
              </a:rPr>
              <a:t>element</a:t>
            </a:r>
            <a:br>
              <a:rPr lang="en-US" sz="1600" dirty="0">
                <a:ea typeface="Open Sans" panose="020B0604020202020204" charset="0"/>
                <a:cs typeface="Open Sans" panose="020B0604020202020204" charset="0"/>
              </a:rPr>
            </a:br>
            <a:r>
              <a:rPr lang="en-US" sz="1600" dirty="0">
                <a:ea typeface="Open Sans" panose="020B0604020202020204" charset="0"/>
                <a:cs typeface="Open Sans" panose="020B0604020202020204" charset="0"/>
              </a:rPr>
              <a:t>	main {</a:t>
            </a:r>
          </a:p>
          <a:p>
            <a:r>
              <a:rPr lang="en-US" sz="1600" dirty="0">
                <a:ea typeface="Open Sans" panose="020B0604020202020204" charset="0"/>
                <a:cs typeface="Open Sans" panose="020B0604020202020204" charset="0"/>
              </a:rPr>
              <a:t>		margin: 10px auto;</a:t>
            </a:r>
          </a:p>
          <a:p>
            <a:r>
              <a:rPr lang="en-US" sz="1600" dirty="0">
                <a:ea typeface="Open Sans" panose="020B0604020202020204" charset="0"/>
                <a:cs typeface="Open Sans" panose="020B0604020202020204" charset="0"/>
              </a:rPr>
              <a:t>		width: 400px;</a:t>
            </a:r>
          </a:p>
          <a:p>
            <a:r>
              <a:rPr lang="en-US" sz="1600" dirty="0">
                <a:ea typeface="Open Sans" panose="020B0604020202020204" charset="0"/>
                <a:cs typeface="Open Sans" panose="020B0604020202020204" charset="0"/>
              </a:rPr>
              <a:t>	}</a:t>
            </a:r>
          </a:p>
        </p:txBody>
      </p:sp>
      <p:sp>
        <p:nvSpPr>
          <p:cNvPr id="3" name="Title 2"/>
          <p:cNvSpPr>
            <a:spLocks noGrp="1"/>
          </p:cNvSpPr>
          <p:nvPr>
            <p:ph type="title"/>
          </p:nvPr>
        </p:nvSpPr>
        <p:spPr>
          <a:xfrm>
            <a:off x="204765" y="386554"/>
            <a:ext cx="10515600" cy="519397"/>
          </a:xfrm>
        </p:spPr>
        <p:txBody>
          <a:bodyPr>
            <a:noAutofit/>
          </a:bodyPr>
          <a:lstStyle/>
          <a:p>
            <a:r>
              <a:rPr lang="en-US" sz="3600" dirty="0"/>
              <a:t>More on margins: good practices &amp; tips</a:t>
            </a:r>
            <a:endParaRPr lang="en-CA" sz="3600" dirty="0"/>
          </a:p>
        </p:txBody>
      </p:sp>
      <p:cxnSp>
        <p:nvCxnSpPr>
          <p:cNvPr id="4" name="Straight Connector 3">
            <a:extLst>
              <a:ext uri="{FF2B5EF4-FFF2-40B4-BE49-F238E27FC236}">
                <a16:creationId xmlns:a16="http://schemas.microsoft.com/office/drawing/2014/main" id="{6F88AC23-13A7-407D-A4B7-D319B53C1D32}"/>
              </a:ext>
            </a:extLst>
          </p:cNvPr>
          <p:cNvCxnSpPr>
            <a:cxnSpLocks/>
          </p:cNvCxnSpPr>
          <p:nvPr/>
        </p:nvCxnSpPr>
        <p:spPr>
          <a:xfrm>
            <a:off x="230166" y="889017"/>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48079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C93E1-45D8-D452-570B-B0DD71C99BAC}"/>
              </a:ext>
            </a:extLst>
          </p:cNvPr>
          <p:cNvSpPr>
            <a:spLocks noGrp="1"/>
          </p:cNvSpPr>
          <p:nvPr>
            <p:ph type="title"/>
          </p:nvPr>
        </p:nvSpPr>
        <p:spPr/>
        <p:txBody>
          <a:bodyPr/>
          <a:lstStyle/>
          <a:p>
            <a:r>
              <a:rPr lang="en-US" dirty="0"/>
              <a:t>Align Center</a:t>
            </a:r>
            <a:endParaRPr lang="en-CA" dirty="0"/>
          </a:p>
        </p:txBody>
      </p:sp>
      <p:sp>
        <p:nvSpPr>
          <p:cNvPr id="3" name="Content Placeholder 2">
            <a:extLst>
              <a:ext uri="{FF2B5EF4-FFF2-40B4-BE49-F238E27FC236}">
                <a16:creationId xmlns:a16="http://schemas.microsoft.com/office/drawing/2014/main" id="{F5FAFEFB-B73F-1935-4632-F92DE241F15F}"/>
              </a:ext>
            </a:extLst>
          </p:cNvPr>
          <p:cNvSpPr>
            <a:spLocks noGrp="1"/>
          </p:cNvSpPr>
          <p:nvPr>
            <p:ph idx="1"/>
          </p:nvPr>
        </p:nvSpPr>
        <p:spPr/>
        <p:txBody>
          <a:bodyPr>
            <a:normAutofit fontScale="92500" lnSpcReduction="10000"/>
          </a:bodyPr>
          <a:lstStyle/>
          <a:p>
            <a:r>
              <a:rPr lang="en-US" b="1" dirty="0"/>
              <a:t>Center Align Element</a:t>
            </a:r>
          </a:p>
          <a:p>
            <a:pPr lvl="1"/>
            <a:r>
              <a:rPr lang="en-US" dirty="0"/>
              <a:t>To horizontally center a block element, use </a:t>
            </a:r>
            <a:r>
              <a:rPr lang="en-US" b="1" dirty="0"/>
              <a:t>margin: auto;</a:t>
            </a:r>
          </a:p>
          <a:p>
            <a:pPr lvl="2"/>
            <a:r>
              <a:rPr lang="en-US" b="0" i="0" dirty="0">
                <a:solidFill>
                  <a:srgbClr val="000000"/>
                </a:solidFill>
                <a:effectLst/>
                <a:latin typeface="Verdana" panose="020B0604030504040204" pitchFamily="34" charset="0"/>
              </a:rPr>
              <a:t>Setting the width of the element will prevent it from stretching out to the edges of its container.</a:t>
            </a:r>
          </a:p>
          <a:p>
            <a:pPr lvl="2"/>
            <a:r>
              <a:rPr lang="en-US" b="0" i="0" dirty="0">
                <a:solidFill>
                  <a:srgbClr val="000000"/>
                </a:solidFill>
                <a:effectLst/>
                <a:latin typeface="Verdana" panose="020B0604030504040204" pitchFamily="34" charset="0"/>
              </a:rPr>
              <a:t>The element will then take up the specified width, and the remaining space will be split equally between the two margins</a:t>
            </a:r>
          </a:p>
          <a:p>
            <a:pPr lvl="2"/>
            <a:r>
              <a:rPr lang="en-US" b="0" i="0" dirty="0">
                <a:solidFill>
                  <a:srgbClr val="000000"/>
                </a:solidFill>
                <a:effectLst/>
                <a:latin typeface="Verdana" panose="020B0604030504040204" pitchFamily="34" charset="0"/>
              </a:rPr>
              <a:t>Note: Center aligning has no effect if the width property is not set (or set to 100%).</a:t>
            </a:r>
          </a:p>
          <a:p>
            <a:r>
              <a:rPr lang="en-US" b="1" dirty="0"/>
              <a:t>Center Align Text</a:t>
            </a:r>
          </a:p>
          <a:p>
            <a:pPr lvl="1"/>
            <a:r>
              <a:rPr lang="en-US" dirty="0"/>
              <a:t>To just center the text inside an element, use </a:t>
            </a:r>
            <a:r>
              <a:rPr lang="en-US" b="1" dirty="0"/>
              <a:t>text-align: center;</a:t>
            </a:r>
          </a:p>
          <a:p>
            <a:r>
              <a:rPr lang="en-US" b="1" dirty="0"/>
              <a:t>Center an Image</a:t>
            </a:r>
          </a:p>
          <a:p>
            <a:pPr lvl="1"/>
            <a:r>
              <a:rPr lang="en-US" dirty="0"/>
              <a:t>To center an image, set left and right margin to auto and make it into a block element</a:t>
            </a:r>
            <a:endParaRPr lang="en-CA" dirty="0"/>
          </a:p>
        </p:txBody>
      </p:sp>
      <p:sp>
        <p:nvSpPr>
          <p:cNvPr id="4" name="Slide Number Placeholder 3">
            <a:extLst>
              <a:ext uri="{FF2B5EF4-FFF2-40B4-BE49-F238E27FC236}">
                <a16:creationId xmlns:a16="http://schemas.microsoft.com/office/drawing/2014/main" id="{754C7391-3EE5-248C-C8C0-6F5219A5DB41}"/>
              </a:ext>
            </a:extLst>
          </p:cNvPr>
          <p:cNvSpPr>
            <a:spLocks noGrp="1"/>
          </p:cNvSpPr>
          <p:nvPr>
            <p:ph type="sldNum" sz="quarter" idx="12"/>
          </p:nvPr>
        </p:nvSpPr>
        <p:spPr/>
        <p:txBody>
          <a:bodyPr/>
          <a:lstStyle/>
          <a:p>
            <a:fld id="{7BAE8EB9-66BB-41AC-AC43-D6139A5E9D03}" type="slidenum">
              <a:rPr lang="en-CA" smtClean="0"/>
              <a:pPr/>
              <a:t>18</a:t>
            </a:fld>
            <a:endParaRPr lang="en-CA" dirty="0"/>
          </a:p>
        </p:txBody>
      </p:sp>
    </p:spTree>
    <p:extLst>
      <p:ext uri="{BB962C8B-B14F-4D97-AF65-F5344CB8AC3E}">
        <p14:creationId xmlns:p14="http://schemas.microsoft.com/office/powerpoint/2010/main" val="3087521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nvGraphicFramePr>
        <p:xfrm>
          <a:off x="2438400" y="1119188"/>
          <a:ext cx="7300912" cy="2005013"/>
        </p:xfrm>
        <a:graphic>
          <a:graphicData uri="http://schemas.openxmlformats.org/presentationml/2006/ole">
            <mc:AlternateContent xmlns:mc="http://schemas.openxmlformats.org/markup-compatibility/2006">
              <mc:Choice xmlns:v="urn:schemas-microsoft-com:vml" Requires="v">
                <p:oleObj name="Document" r:id="rId2" imgW="7312941" imgH="2009570" progId="Word.Document.12">
                  <p:embed/>
                </p:oleObj>
              </mc:Choice>
              <mc:Fallback>
                <p:oleObj name="Document" r:id="rId2" imgW="7312941" imgH="2009570" progId="Word.Document.12">
                  <p:embed/>
                  <p:pic>
                    <p:nvPicPr>
                      <p:cNvPr id="7" name="Object 6"/>
                      <p:cNvPicPr/>
                      <p:nvPr/>
                    </p:nvPicPr>
                    <p:blipFill>
                      <a:blip r:embed="rId3"/>
                      <a:stretch>
                        <a:fillRect/>
                      </a:stretch>
                    </p:blipFill>
                    <p:spPr>
                      <a:xfrm>
                        <a:off x="2438400" y="1119188"/>
                        <a:ext cx="7300912" cy="2005013"/>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Autofit/>
          </a:bodyPr>
          <a:lstStyle/>
          <a:p>
            <a:r>
              <a:rPr lang="en-US" sz="3200" dirty="0"/>
              <a:t>Adding space around an element’s content - with padding</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203161"/>
            <a:ext cx="11731667" cy="5269826"/>
          </a:xfrm>
        </p:spPr>
        <p:txBody>
          <a:bodyPr>
            <a:noAutofit/>
          </a:bodyPr>
          <a:lstStyle/>
          <a:p>
            <a:r>
              <a:rPr lang="en-US" sz="1800" dirty="0">
                <a:latin typeface="+mn-lt"/>
              </a:rPr>
              <a:t>The CSS padding properties are used to </a:t>
            </a:r>
            <a:r>
              <a:rPr lang="en-US" sz="1800" b="1" dirty="0">
                <a:latin typeface="+mn-lt"/>
              </a:rPr>
              <a:t>create space around an element's content, </a:t>
            </a:r>
            <a:r>
              <a:rPr lang="en-US" sz="1800" b="1" u="sng" dirty="0">
                <a:latin typeface="+mn-lt"/>
              </a:rPr>
              <a:t>inside</a:t>
            </a:r>
            <a:r>
              <a:rPr lang="en-US" sz="1800" b="1" dirty="0">
                <a:latin typeface="+mn-lt"/>
              </a:rPr>
              <a:t> any defined borders</a:t>
            </a:r>
            <a:r>
              <a:rPr lang="en-US" sz="1800" dirty="0">
                <a:latin typeface="+mn-lt"/>
              </a:rPr>
              <a:t>.</a:t>
            </a:r>
          </a:p>
          <a:p>
            <a:r>
              <a:rPr lang="en-US" sz="1800" b="0" i="0" dirty="0">
                <a:solidFill>
                  <a:srgbClr val="000000"/>
                </a:solidFill>
                <a:effectLst/>
                <a:latin typeface="+mn-lt"/>
              </a:rPr>
              <a:t>There is a CSS property for setting padding for each individual side of an element - top, right, bottom, and left:</a:t>
            </a:r>
            <a:br>
              <a:rPr lang="en-US" sz="1800" b="0" i="0" dirty="0">
                <a:solidFill>
                  <a:srgbClr val="000000"/>
                </a:solidFill>
                <a:effectLst/>
                <a:latin typeface="+mn-lt"/>
              </a:rPr>
            </a:br>
            <a:endParaRPr lang="en-US" sz="1800" b="1" dirty="0">
              <a:latin typeface="+mn-lt"/>
            </a:endParaRPr>
          </a:p>
          <a:p>
            <a:pPr lvl="1"/>
            <a:r>
              <a:rPr lang="en-US" sz="1800" b="1" dirty="0">
                <a:latin typeface="+mn-lt"/>
              </a:rPr>
              <a:t>padding-top	</a:t>
            </a:r>
          </a:p>
          <a:p>
            <a:pPr lvl="1"/>
            <a:r>
              <a:rPr lang="en-US" sz="1800" b="1" dirty="0">
                <a:latin typeface="+mn-lt"/>
              </a:rPr>
              <a:t>padding-right	</a:t>
            </a:r>
          </a:p>
          <a:p>
            <a:pPr lvl="1"/>
            <a:r>
              <a:rPr lang="en-US" sz="1800" b="1" dirty="0">
                <a:latin typeface="+mn-lt"/>
              </a:rPr>
              <a:t>padding-bottom	</a:t>
            </a:r>
          </a:p>
          <a:p>
            <a:pPr lvl="1"/>
            <a:r>
              <a:rPr lang="en-US" sz="1800" b="1" dirty="0">
                <a:latin typeface="+mn-lt"/>
              </a:rPr>
              <a:t>padding-left</a:t>
            </a:r>
            <a:r>
              <a:rPr lang="en-US" sz="1800" dirty="0">
                <a:latin typeface="+mn-lt"/>
              </a:rPr>
              <a:t>	</a:t>
            </a:r>
          </a:p>
          <a:p>
            <a:pPr marL="457200" lvl="1" indent="0">
              <a:buNone/>
            </a:pPr>
            <a:endParaRPr lang="en-US" sz="1800" dirty="0">
              <a:latin typeface="+mn-lt"/>
            </a:endParaRPr>
          </a:p>
          <a:p>
            <a:pPr lvl="0"/>
            <a:r>
              <a:rPr lang="en-US" sz="1800" b="0" i="0" dirty="0">
                <a:solidFill>
                  <a:srgbClr val="000000"/>
                </a:solidFill>
                <a:effectLst/>
                <a:latin typeface="+mn-lt"/>
              </a:rPr>
              <a:t>It is also possible to specify padding </a:t>
            </a:r>
            <a:r>
              <a:rPr lang="en-US" sz="1800" b="0" i="0" u="sng" dirty="0">
                <a:solidFill>
                  <a:srgbClr val="000000"/>
                </a:solidFill>
                <a:effectLst/>
                <a:latin typeface="+mn-lt"/>
              </a:rPr>
              <a:t>for all 4 sides</a:t>
            </a:r>
            <a:r>
              <a:rPr lang="en-US" sz="1800" b="0" i="0" dirty="0">
                <a:solidFill>
                  <a:srgbClr val="000000"/>
                </a:solidFill>
                <a:effectLst/>
                <a:latin typeface="+mn-lt"/>
              </a:rPr>
              <a:t> using the </a:t>
            </a:r>
            <a:r>
              <a:rPr lang="en-US" sz="1800" b="1" i="0" dirty="0">
                <a:solidFill>
                  <a:srgbClr val="000000"/>
                </a:solidFill>
                <a:effectLst/>
                <a:latin typeface="+mn-lt"/>
              </a:rPr>
              <a:t>padding</a:t>
            </a:r>
            <a:r>
              <a:rPr lang="en-US" sz="1800" b="0" i="0" dirty="0">
                <a:solidFill>
                  <a:srgbClr val="000000"/>
                </a:solidFill>
                <a:effectLst/>
                <a:latin typeface="+mn-lt"/>
              </a:rPr>
              <a:t> property, which is the shorthand property here.</a:t>
            </a:r>
          </a:p>
          <a:p>
            <a:pPr marL="0" lvl="0" indent="0">
              <a:buNone/>
            </a:pPr>
            <a:endParaRPr lang="en-US" sz="1800" b="0" i="0" dirty="0">
              <a:solidFill>
                <a:srgbClr val="000000"/>
              </a:solidFill>
              <a:effectLst/>
              <a:latin typeface="+mn-lt"/>
            </a:endParaRPr>
          </a:p>
          <a:p>
            <a:pPr algn="l"/>
            <a:r>
              <a:rPr lang="en-US" sz="1800" b="0" i="0" dirty="0">
                <a:solidFill>
                  <a:srgbClr val="000000"/>
                </a:solidFill>
                <a:effectLst/>
                <a:latin typeface="+mn-lt"/>
              </a:rPr>
              <a:t>Padding can be expressed using any of the following values/units:</a:t>
            </a:r>
            <a:br>
              <a:rPr lang="en-US" sz="1800" b="0" i="0" dirty="0">
                <a:solidFill>
                  <a:srgbClr val="000000"/>
                </a:solidFill>
                <a:effectLst/>
                <a:latin typeface="+mn-lt"/>
              </a:rPr>
            </a:br>
            <a:endParaRPr lang="en-US" sz="1800" b="0" i="0" dirty="0">
              <a:solidFill>
                <a:srgbClr val="000000"/>
              </a:solidFill>
              <a:effectLst/>
              <a:latin typeface="+mn-lt"/>
            </a:endParaRPr>
          </a:p>
          <a:p>
            <a:pPr lvl="1"/>
            <a:r>
              <a:rPr lang="en-US" sz="1800" i="0" dirty="0">
                <a:solidFill>
                  <a:srgbClr val="000000"/>
                </a:solidFill>
                <a:effectLst/>
                <a:latin typeface="+mn-lt"/>
              </a:rPr>
              <a:t>Expressed in </a:t>
            </a:r>
            <a:r>
              <a:rPr lang="en-US" sz="1800" b="1" i="0" dirty="0">
                <a:solidFill>
                  <a:srgbClr val="000000"/>
                </a:solidFill>
                <a:effectLst/>
                <a:latin typeface="+mn-lt"/>
              </a:rPr>
              <a:t>px, pt, cm, </a:t>
            </a:r>
            <a:r>
              <a:rPr lang="en-US" sz="1800" b="1" i="0" dirty="0" err="1">
                <a:solidFill>
                  <a:srgbClr val="000000"/>
                </a:solidFill>
                <a:effectLst/>
                <a:latin typeface="+mn-lt"/>
              </a:rPr>
              <a:t>em</a:t>
            </a:r>
            <a:r>
              <a:rPr lang="en-US" sz="1800" b="1" i="0" dirty="0">
                <a:solidFill>
                  <a:srgbClr val="000000"/>
                </a:solidFill>
                <a:effectLst/>
                <a:latin typeface="+mn-lt"/>
              </a:rPr>
              <a:t>, rem, </a:t>
            </a:r>
            <a:r>
              <a:rPr lang="en-US" sz="1800" i="0" dirty="0">
                <a:solidFill>
                  <a:srgbClr val="000000"/>
                </a:solidFill>
                <a:effectLst/>
                <a:latin typeface="+mn-lt"/>
              </a:rPr>
              <a:t>etc</a:t>
            </a:r>
            <a:r>
              <a:rPr lang="en-US" sz="1800" b="0" i="0" dirty="0">
                <a:solidFill>
                  <a:srgbClr val="000000"/>
                </a:solidFill>
                <a:effectLst/>
                <a:latin typeface="+mn-lt"/>
              </a:rPr>
              <a:t>.</a:t>
            </a:r>
          </a:p>
          <a:p>
            <a:pPr lvl="1"/>
            <a:r>
              <a:rPr lang="en-US" sz="1800" b="1" i="1" dirty="0">
                <a:solidFill>
                  <a:srgbClr val="000000"/>
                </a:solidFill>
                <a:effectLst/>
                <a:latin typeface="+mn-lt"/>
              </a:rPr>
              <a:t>%</a:t>
            </a:r>
            <a:r>
              <a:rPr lang="en-US" sz="1800" b="0" i="0" dirty="0">
                <a:solidFill>
                  <a:srgbClr val="000000"/>
                </a:solidFill>
                <a:effectLst/>
                <a:latin typeface="+mn-lt"/>
              </a:rPr>
              <a:t> - specifies a padding as a </a:t>
            </a:r>
            <a:r>
              <a:rPr lang="en-US" sz="1800" b="1" i="0" dirty="0">
                <a:solidFill>
                  <a:srgbClr val="000000"/>
                </a:solidFill>
                <a:effectLst/>
                <a:latin typeface="+mn-lt"/>
              </a:rPr>
              <a:t>% of the </a:t>
            </a:r>
            <a:r>
              <a:rPr lang="en-US" sz="1800" b="1" i="1" dirty="0">
                <a:solidFill>
                  <a:srgbClr val="000000"/>
                </a:solidFill>
                <a:effectLst/>
                <a:latin typeface="+mn-lt"/>
              </a:rPr>
              <a:t>width</a:t>
            </a:r>
            <a:r>
              <a:rPr lang="en-US" sz="1800" b="1" i="0" dirty="0">
                <a:solidFill>
                  <a:srgbClr val="000000"/>
                </a:solidFill>
                <a:effectLst/>
                <a:latin typeface="+mn-lt"/>
              </a:rPr>
              <a:t> of the containing element</a:t>
            </a:r>
          </a:p>
          <a:p>
            <a:pPr lvl="1"/>
            <a:r>
              <a:rPr lang="en-US" sz="1800" b="1" i="0" dirty="0">
                <a:solidFill>
                  <a:srgbClr val="000000"/>
                </a:solidFill>
                <a:effectLst/>
                <a:latin typeface="+mn-lt"/>
              </a:rPr>
              <a:t>inherit</a:t>
            </a:r>
            <a:r>
              <a:rPr lang="en-US" sz="1800" b="0" i="0" dirty="0">
                <a:solidFill>
                  <a:srgbClr val="000000"/>
                </a:solidFill>
                <a:effectLst/>
                <a:latin typeface="+mn-lt"/>
              </a:rPr>
              <a:t> - specifies that the padding should be inherited from the parent element</a:t>
            </a:r>
            <a:endParaRPr lang="en-US" sz="1800" dirty="0">
              <a:latin typeface="+mn-lt"/>
            </a:endParaRP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35592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r="34211" b="19831"/>
          <a:stretch/>
        </p:blipFill>
        <p:spPr>
          <a:xfrm>
            <a:off x="0" y="381000"/>
            <a:ext cx="8017043" cy="6477000"/>
          </a:xfrm>
          <a:prstGeom prst="rect">
            <a:avLst/>
          </a:prstGeom>
        </p:spPr>
      </p:pic>
      <p:sp>
        <p:nvSpPr>
          <p:cNvPr id="8" name="Text Placeholder 7"/>
          <p:cNvSpPr>
            <a:spLocks noGrp="1"/>
          </p:cNvSpPr>
          <p:nvPr>
            <p:ph type="body" idx="1"/>
          </p:nvPr>
        </p:nvSpPr>
        <p:spPr>
          <a:xfrm>
            <a:off x="8305798" y="2204249"/>
            <a:ext cx="3643897" cy="1119116"/>
          </a:xfrm>
        </p:spPr>
        <p:txBody>
          <a:bodyPr>
            <a:noAutofit/>
          </a:bodyPr>
          <a:lstStyle/>
          <a:p>
            <a:pPr algn="ctr">
              <a:lnSpc>
                <a:spcPct val="100000"/>
              </a:lnSpc>
              <a:spcBef>
                <a:spcPts val="1200"/>
              </a:spcBef>
            </a:pPr>
            <a:r>
              <a:rPr lang="en-US" sz="3200" dirty="0">
                <a:solidFill>
                  <a:schemeClr val="tx1"/>
                </a:solidFill>
                <a:latin typeface="Open Sans" panose="020B0604020202020204" charset="0"/>
                <a:ea typeface="Open Sans" panose="020B0604020202020204" charset="0"/>
                <a:cs typeface="Open Sans" panose="020B0604020202020204" charset="0"/>
              </a:rPr>
              <a:t>The CSS Box Model</a:t>
            </a:r>
            <a:endParaRPr lang="en-US" dirty="0">
              <a:solidFill>
                <a:schemeClr val="tx1"/>
              </a:solidFill>
              <a:latin typeface="Open Sans" panose="020B0604020202020204" charset="0"/>
              <a:ea typeface="Open Sans" panose="020B0604020202020204" charset="0"/>
              <a:cs typeface="Open Sans" panose="020B0604020202020204" charset="0"/>
            </a:endParaRPr>
          </a:p>
        </p:txBody>
      </p:sp>
      <p:sp>
        <p:nvSpPr>
          <p:cNvPr id="4" name="Title 1">
            <a:extLst>
              <a:ext uri="{FF2B5EF4-FFF2-40B4-BE49-F238E27FC236}">
                <a16:creationId xmlns:a16="http://schemas.microsoft.com/office/drawing/2014/main" id="{D24A66FB-413D-478F-8125-84D2F0D7FEF2}"/>
              </a:ext>
            </a:extLst>
          </p:cNvPr>
          <p:cNvSpPr txBox="1">
            <a:spLocks/>
          </p:cNvSpPr>
          <p:nvPr/>
        </p:nvSpPr>
        <p:spPr>
          <a:xfrm>
            <a:off x="-226439" y="4925136"/>
            <a:ext cx="6794500" cy="95686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Open Sans" panose="020B0604020202020204" charset="0"/>
                <a:ea typeface="Open Sans" panose="020B0604020202020204" charset="0"/>
                <a:cs typeface="Open Sans" panose="020B0604020202020204" charset="0"/>
              </a:rPr>
              <a:t>Web Foundations</a:t>
            </a:r>
          </a:p>
        </p:txBody>
      </p:sp>
      <p:sp>
        <p:nvSpPr>
          <p:cNvPr id="5" name="Subtitle 2">
            <a:extLst>
              <a:ext uri="{FF2B5EF4-FFF2-40B4-BE49-F238E27FC236}">
                <a16:creationId xmlns:a16="http://schemas.microsoft.com/office/drawing/2014/main" id="{38F8B54F-2903-4EB3-8B42-CCE4ACA80748}"/>
              </a:ext>
            </a:extLst>
          </p:cNvPr>
          <p:cNvSpPr txBox="1">
            <a:spLocks/>
          </p:cNvSpPr>
          <p:nvPr/>
        </p:nvSpPr>
        <p:spPr>
          <a:xfrm>
            <a:off x="152400" y="5826544"/>
            <a:ext cx="9144000" cy="111911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Open Sans" panose="020B0604020202020204" charset="0"/>
                <a:ea typeface="Open Sans" panose="020B0604020202020204" charset="0"/>
                <a:cs typeface="Open Sans" panose="020B0604020202020204" charset="0"/>
              </a:rPr>
              <a:t>PROG1247</a:t>
            </a:r>
          </a:p>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Open Sans" panose="020B0604020202020204" charset="0"/>
                <a:ea typeface="Open Sans" panose="020B0604020202020204" charset="0"/>
                <a:cs typeface="Open Sans" panose="020B0604020202020204" charset="0"/>
              </a:rPr>
              <a:t>Prof. </a:t>
            </a:r>
            <a:r>
              <a:rPr lang="en-US" dirty="0">
                <a:solidFill>
                  <a:prstClr val="white"/>
                </a:solidFill>
                <a:effectLst>
                  <a:outerShdw blurRad="38100" dist="38100" dir="2700000" algn="tl">
                    <a:srgbClr val="000000">
                      <a:alpha val="43137"/>
                    </a:srgbClr>
                  </a:outerShdw>
                </a:effectLst>
                <a:latin typeface="Open Sans" panose="020B0604020202020204" charset="0"/>
                <a:ea typeface="Open Sans" panose="020B0604020202020204" charset="0"/>
                <a:cs typeface="Open Sans" panose="020B0604020202020204" charset="0"/>
              </a:rPr>
              <a:t>Andria Vanezi</a:t>
            </a:r>
            <a:endParaRPr kumimoji="0" lang="en-US" sz="24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985790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nvGraphicFramePr>
        <p:xfrm>
          <a:off x="2438400" y="1119188"/>
          <a:ext cx="7300912" cy="2005013"/>
        </p:xfrm>
        <a:graphic>
          <a:graphicData uri="http://schemas.openxmlformats.org/presentationml/2006/ole">
            <mc:AlternateContent xmlns:mc="http://schemas.openxmlformats.org/markup-compatibility/2006">
              <mc:Choice xmlns:v="urn:schemas-microsoft-com:vml" Requires="v">
                <p:oleObj name="Document" r:id="rId2" imgW="7312941" imgH="2009570" progId="Word.Document.12">
                  <p:embed/>
                </p:oleObj>
              </mc:Choice>
              <mc:Fallback>
                <p:oleObj name="Document" r:id="rId2" imgW="7312941" imgH="2009570" progId="Word.Document.12">
                  <p:embed/>
                  <p:pic>
                    <p:nvPicPr>
                      <p:cNvPr id="7" name="Object 6"/>
                      <p:cNvPicPr/>
                      <p:nvPr/>
                    </p:nvPicPr>
                    <p:blipFill>
                      <a:blip r:embed="rId3"/>
                      <a:stretch>
                        <a:fillRect/>
                      </a:stretch>
                    </p:blipFill>
                    <p:spPr>
                      <a:xfrm>
                        <a:off x="2438400" y="1119188"/>
                        <a:ext cx="7300912" cy="2005013"/>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0642373" cy="477395"/>
          </a:xfrm>
        </p:spPr>
        <p:txBody>
          <a:bodyPr>
            <a:normAutofit fontScale="90000"/>
          </a:bodyPr>
          <a:lstStyle/>
          <a:p>
            <a:r>
              <a:rPr lang="en-US" sz="3600" dirty="0"/>
              <a:t>Setting padding, examples</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203161"/>
            <a:ext cx="11731667" cy="5269826"/>
          </a:xfrm>
        </p:spPr>
        <p:txBody>
          <a:bodyPr>
            <a:noAutofit/>
          </a:bodyPr>
          <a:lstStyle/>
          <a:p>
            <a:pPr>
              <a:lnSpc>
                <a:spcPct val="100000"/>
              </a:lnSpc>
              <a:spcBef>
                <a:spcPts val="600"/>
              </a:spcBef>
            </a:pPr>
            <a:r>
              <a:rPr lang="en-US" sz="1800" b="1" dirty="0">
                <a:latin typeface="+mn-lt"/>
              </a:rPr>
              <a:t>Setting padding for individual sides of an element:</a:t>
            </a:r>
            <a:br>
              <a:rPr lang="en-US" sz="1800" b="1" dirty="0">
                <a:latin typeface="+mn-lt"/>
              </a:rPr>
            </a:br>
            <a:endParaRPr lang="en-US" sz="1800" dirty="0">
              <a:latin typeface="+mn-lt"/>
            </a:endParaRPr>
          </a:p>
          <a:p>
            <a:pPr lvl="1">
              <a:lnSpc>
                <a:spcPct val="100000"/>
              </a:lnSpc>
              <a:spcBef>
                <a:spcPts val="600"/>
              </a:spcBef>
            </a:pPr>
            <a:r>
              <a:rPr lang="en-US" sz="1800" dirty="0">
                <a:latin typeface="+mn-lt"/>
              </a:rPr>
              <a:t>padding-top: 0;</a:t>
            </a:r>
          </a:p>
          <a:p>
            <a:pPr lvl="1">
              <a:lnSpc>
                <a:spcPct val="100000"/>
              </a:lnSpc>
              <a:spcBef>
                <a:spcPts val="600"/>
              </a:spcBef>
            </a:pPr>
            <a:r>
              <a:rPr lang="en-US" sz="1800" dirty="0">
                <a:latin typeface="+mn-lt"/>
              </a:rPr>
              <a:t>padding-right: 1em;</a:t>
            </a:r>
          </a:p>
          <a:p>
            <a:pPr lvl="1">
              <a:lnSpc>
                <a:spcPct val="100000"/>
              </a:lnSpc>
              <a:spcBef>
                <a:spcPts val="600"/>
              </a:spcBef>
            </a:pPr>
            <a:r>
              <a:rPr lang="en-US" sz="1800" dirty="0">
                <a:latin typeface="+mn-lt"/>
              </a:rPr>
              <a:t>padding-bottom: .5em;</a:t>
            </a:r>
          </a:p>
          <a:p>
            <a:pPr lvl="1">
              <a:lnSpc>
                <a:spcPct val="100000"/>
              </a:lnSpc>
              <a:spcBef>
                <a:spcPts val="600"/>
              </a:spcBef>
            </a:pPr>
            <a:r>
              <a:rPr lang="en-US" sz="1800" dirty="0">
                <a:latin typeface="+mn-lt"/>
              </a:rPr>
              <a:t>padding-left: 1em;</a:t>
            </a:r>
            <a:br>
              <a:rPr lang="en-US" sz="1800" dirty="0">
                <a:latin typeface="+mn-lt"/>
              </a:rPr>
            </a:br>
            <a:endParaRPr lang="en-US" sz="1800" dirty="0">
              <a:latin typeface="+mn-lt"/>
            </a:endParaRPr>
          </a:p>
          <a:p>
            <a:pPr>
              <a:lnSpc>
                <a:spcPct val="100000"/>
              </a:lnSpc>
              <a:spcBef>
                <a:spcPts val="600"/>
              </a:spcBef>
            </a:pPr>
            <a:r>
              <a:rPr lang="en-US" sz="1800" b="1" dirty="0">
                <a:latin typeface="+mn-lt"/>
              </a:rPr>
              <a:t>Setting padding for multiple sides of an element, using the shorthand </a:t>
            </a:r>
            <a:r>
              <a:rPr lang="en-US" sz="1800" b="1" u="sng" dirty="0">
                <a:latin typeface="+mn-lt"/>
              </a:rPr>
              <a:t>padding</a:t>
            </a:r>
            <a:r>
              <a:rPr lang="en-US" sz="1800" b="1" dirty="0">
                <a:latin typeface="+mn-lt"/>
              </a:rPr>
              <a:t> property:</a:t>
            </a:r>
            <a:br>
              <a:rPr lang="en-US" sz="1800" b="1" dirty="0">
                <a:latin typeface="+mn-lt"/>
              </a:rPr>
            </a:br>
            <a:endParaRPr lang="en-US" sz="1800" b="1" dirty="0">
              <a:latin typeface="+mn-lt"/>
            </a:endParaRPr>
          </a:p>
          <a:p>
            <a:pPr lvl="1">
              <a:lnSpc>
                <a:spcPct val="100000"/>
              </a:lnSpc>
              <a:spcBef>
                <a:spcPts val="600"/>
              </a:spcBef>
            </a:pPr>
            <a:r>
              <a:rPr lang="en-US" sz="1800" dirty="0">
                <a:latin typeface="+mn-lt"/>
              </a:rPr>
              <a:t>padding: 1em;            	 		 - 1 value: 1em for each of the four sides</a:t>
            </a:r>
          </a:p>
          <a:p>
            <a:pPr lvl="1">
              <a:lnSpc>
                <a:spcPct val="100000"/>
              </a:lnSpc>
              <a:spcBef>
                <a:spcPts val="600"/>
              </a:spcBef>
            </a:pPr>
            <a:r>
              <a:rPr lang="en-US" sz="1800" dirty="0">
                <a:latin typeface="+mn-lt"/>
              </a:rPr>
              <a:t>padding: 0 1em;           		 - 2 values: top and bottom 0, right and left 1em</a:t>
            </a:r>
          </a:p>
          <a:p>
            <a:pPr lvl="1">
              <a:lnSpc>
                <a:spcPct val="100000"/>
              </a:lnSpc>
              <a:spcBef>
                <a:spcPts val="600"/>
              </a:spcBef>
            </a:pPr>
            <a:r>
              <a:rPr lang="en-US" sz="1800" dirty="0">
                <a:latin typeface="+mn-lt"/>
              </a:rPr>
              <a:t>padding: 0 1em .5em;      		 - 3 values: top 0, right and left 1em, bottom .5em</a:t>
            </a:r>
          </a:p>
          <a:p>
            <a:pPr lvl="1">
              <a:lnSpc>
                <a:spcPct val="100000"/>
              </a:lnSpc>
              <a:spcBef>
                <a:spcPts val="600"/>
              </a:spcBef>
            </a:pPr>
            <a:r>
              <a:rPr lang="en-US" sz="1800" dirty="0">
                <a:latin typeface="+mn-lt"/>
              </a:rPr>
              <a:t>padding: 0 1em .5em 1em;  		 - 4 values: top 0, right 1em, bottom .5em, left 1em</a:t>
            </a: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79391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p:cNvGraphicFramePr>
            <a:graphicFrameLocks noChangeAspect="1"/>
          </p:cNvGraphicFramePr>
          <p:nvPr/>
        </p:nvGraphicFramePr>
        <p:xfrm>
          <a:off x="2438400" y="1119188"/>
          <a:ext cx="7300912" cy="2005013"/>
        </p:xfrm>
        <a:graphic>
          <a:graphicData uri="http://schemas.openxmlformats.org/presentationml/2006/ole">
            <mc:AlternateContent xmlns:mc="http://schemas.openxmlformats.org/markup-compatibility/2006">
              <mc:Choice xmlns:v="urn:schemas-microsoft-com:vml" Requires="v">
                <p:oleObj name="Document" r:id="rId2" imgW="7312941" imgH="2009570" progId="Word.Document.12">
                  <p:embed/>
                </p:oleObj>
              </mc:Choice>
              <mc:Fallback>
                <p:oleObj name="Document" r:id="rId2" imgW="7312941" imgH="2009570" progId="Word.Document.12">
                  <p:embed/>
                  <p:pic>
                    <p:nvPicPr>
                      <p:cNvPr id="7" name="Object 6"/>
                      <p:cNvPicPr/>
                      <p:nvPr/>
                    </p:nvPicPr>
                    <p:blipFill>
                      <a:blip r:embed="rId3"/>
                      <a:stretch>
                        <a:fillRect/>
                      </a:stretch>
                    </p:blipFill>
                    <p:spPr>
                      <a:xfrm>
                        <a:off x="2438400" y="1119188"/>
                        <a:ext cx="7300912" cy="2005013"/>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rmAutofit fontScale="90000"/>
          </a:bodyPr>
          <a:lstStyle/>
          <a:p>
            <a:r>
              <a:rPr lang="en-US" sz="3600" dirty="0"/>
              <a:t>Setting borders around an element</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203161"/>
            <a:ext cx="11731667" cy="5269826"/>
          </a:xfrm>
        </p:spPr>
        <p:txBody>
          <a:bodyPr>
            <a:noAutofit/>
          </a:bodyPr>
          <a:lstStyle/>
          <a:p>
            <a:pPr>
              <a:lnSpc>
                <a:spcPct val="100000"/>
              </a:lnSpc>
              <a:spcBef>
                <a:spcPts val="600"/>
              </a:spcBef>
            </a:pPr>
            <a:r>
              <a:rPr lang="en-US" sz="1800" dirty="0">
                <a:latin typeface="+mn-lt"/>
              </a:rPr>
              <a:t>The CSS border properties allow us to specify </a:t>
            </a:r>
            <a:r>
              <a:rPr lang="en-US" sz="1800" b="1" dirty="0">
                <a:latin typeface="+mn-lt"/>
              </a:rPr>
              <a:t>style</a:t>
            </a:r>
            <a:r>
              <a:rPr lang="en-US" sz="1800" dirty="0">
                <a:latin typeface="+mn-lt"/>
              </a:rPr>
              <a:t>, </a:t>
            </a:r>
            <a:r>
              <a:rPr lang="en-US" sz="1800" b="1" dirty="0">
                <a:latin typeface="+mn-lt"/>
              </a:rPr>
              <a:t>width</a:t>
            </a:r>
            <a:r>
              <a:rPr lang="en-US" sz="1800" dirty="0">
                <a:latin typeface="+mn-lt"/>
              </a:rPr>
              <a:t>, and </a:t>
            </a:r>
            <a:r>
              <a:rPr lang="en-US" sz="1800" b="1" dirty="0">
                <a:latin typeface="+mn-lt"/>
              </a:rPr>
              <a:t>color</a:t>
            </a:r>
            <a:r>
              <a:rPr lang="en-US" sz="1800" dirty="0">
                <a:latin typeface="+mn-lt"/>
              </a:rPr>
              <a:t> of an element's border.</a:t>
            </a:r>
          </a:p>
          <a:p>
            <a:pPr marL="0" indent="0">
              <a:lnSpc>
                <a:spcPct val="100000"/>
              </a:lnSpc>
              <a:spcBef>
                <a:spcPts val="600"/>
              </a:spcBef>
              <a:buNone/>
            </a:pPr>
            <a:endParaRPr lang="en-US" sz="1800" b="1" dirty="0">
              <a:latin typeface="+mn-lt"/>
            </a:endParaRPr>
          </a:p>
          <a:p>
            <a:pPr>
              <a:lnSpc>
                <a:spcPct val="100000"/>
              </a:lnSpc>
              <a:spcBef>
                <a:spcPts val="600"/>
              </a:spcBef>
            </a:pPr>
            <a:r>
              <a:rPr lang="en-US" sz="1800" b="1" dirty="0">
                <a:latin typeface="+mn-lt"/>
              </a:rPr>
              <a:t>CSS properties for setting borders:</a:t>
            </a:r>
          </a:p>
          <a:p>
            <a:pPr lvl="1">
              <a:lnSpc>
                <a:spcPct val="100000"/>
              </a:lnSpc>
              <a:spcBef>
                <a:spcPts val="600"/>
              </a:spcBef>
            </a:pPr>
            <a:r>
              <a:rPr lang="en-US" sz="1800" dirty="0">
                <a:latin typeface="+mn-lt"/>
              </a:rPr>
              <a:t>border-style	</a:t>
            </a:r>
          </a:p>
          <a:p>
            <a:pPr lvl="1">
              <a:lnSpc>
                <a:spcPct val="100000"/>
              </a:lnSpc>
              <a:spcBef>
                <a:spcPts val="600"/>
              </a:spcBef>
            </a:pPr>
            <a:r>
              <a:rPr lang="en-US" sz="1800" dirty="0">
                <a:latin typeface="+mn-lt"/>
              </a:rPr>
              <a:t>border-width	</a:t>
            </a:r>
          </a:p>
          <a:p>
            <a:pPr lvl="1">
              <a:lnSpc>
                <a:spcPct val="100000"/>
              </a:lnSpc>
              <a:spcBef>
                <a:spcPts val="600"/>
              </a:spcBef>
            </a:pPr>
            <a:r>
              <a:rPr lang="en-US" sz="1800" dirty="0">
                <a:latin typeface="+mn-lt"/>
              </a:rPr>
              <a:t>border-color</a:t>
            </a:r>
          </a:p>
          <a:p>
            <a:pPr lvl="1">
              <a:lnSpc>
                <a:spcPct val="100000"/>
              </a:lnSpc>
              <a:spcBef>
                <a:spcPts val="600"/>
              </a:spcBef>
            </a:pPr>
            <a:r>
              <a:rPr lang="en-US" sz="1800" dirty="0">
                <a:latin typeface="+mn-lt"/>
              </a:rPr>
              <a:t>border-radius</a:t>
            </a:r>
          </a:p>
          <a:p>
            <a:pPr lvl="1">
              <a:lnSpc>
                <a:spcPct val="100000"/>
              </a:lnSpc>
              <a:spcBef>
                <a:spcPts val="600"/>
              </a:spcBef>
            </a:pPr>
            <a:endParaRPr lang="en-US" sz="1800" dirty="0">
              <a:latin typeface="+mn-lt"/>
            </a:endParaRP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69608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rmAutofit fontScale="90000"/>
          </a:bodyPr>
          <a:lstStyle/>
          <a:p>
            <a:r>
              <a:rPr lang="en-US" sz="3600" dirty="0"/>
              <a:t>CSS border-style property</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152359"/>
            <a:ext cx="11731667" cy="5269826"/>
          </a:xfrm>
        </p:spPr>
        <p:txBody>
          <a:bodyPr>
            <a:noAutofit/>
          </a:bodyPr>
          <a:lstStyle/>
          <a:p>
            <a:pPr>
              <a:lnSpc>
                <a:spcPct val="100000"/>
              </a:lnSpc>
              <a:spcBef>
                <a:spcPts val="600"/>
              </a:spcBef>
            </a:pPr>
            <a:r>
              <a:rPr lang="en-US" sz="1800" dirty="0">
                <a:latin typeface="+mn-lt"/>
              </a:rPr>
              <a:t>The </a:t>
            </a:r>
            <a:r>
              <a:rPr lang="en-US" sz="1800" b="1" i="1" dirty="0">
                <a:latin typeface="+mn-lt"/>
              </a:rPr>
              <a:t>border-style</a:t>
            </a:r>
            <a:r>
              <a:rPr lang="en-US" sz="1800" b="1" dirty="0">
                <a:latin typeface="+mn-lt"/>
              </a:rPr>
              <a:t> property </a:t>
            </a:r>
            <a:r>
              <a:rPr lang="en-US" sz="1800" dirty="0">
                <a:latin typeface="+mn-lt"/>
              </a:rPr>
              <a:t>specifies what kind of border to display.</a:t>
            </a:r>
          </a:p>
          <a:p>
            <a:pPr>
              <a:lnSpc>
                <a:spcPct val="100000"/>
              </a:lnSpc>
              <a:spcBef>
                <a:spcPts val="600"/>
              </a:spcBef>
            </a:pPr>
            <a:r>
              <a:rPr lang="en-US" sz="1800" dirty="0">
                <a:latin typeface="+mn-lt"/>
              </a:rPr>
              <a:t>The other CSS border properties </a:t>
            </a:r>
            <a:r>
              <a:rPr lang="en-US" sz="1800" b="1" dirty="0">
                <a:latin typeface="+mn-lt"/>
              </a:rPr>
              <a:t>will not have effect unless the </a:t>
            </a:r>
            <a:r>
              <a:rPr lang="en-US" sz="1800" b="1" i="1" dirty="0">
                <a:latin typeface="+mn-lt"/>
              </a:rPr>
              <a:t>border-style</a:t>
            </a:r>
            <a:r>
              <a:rPr lang="en-US" sz="1800" b="1" dirty="0">
                <a:latin typeface="+mn-lt"/>
              </a:rPr>
              <a:t> property is set</a:t>
            </a:r>
            <a:r>
              <a:rPr lang="en-US" sz="1800" dirty="0">
                <a:latin typeface="+mn-lt"/>
              </a:rPr>
              <a:t>.</a:t>
            </a:r>
          </a:p>
          <a:p>
            <a:pPr>
              <a:lnSpc>
                <a:spcPct val="100000"/>
              </a:lnSpc>
              <a:spcBef>
                <a:spcPts val="600"/>
              </a:spcBef>
            </a:pPr>
            <a:r>
              <a:rPr lang="en-US" sz="1800" dirty="0">
                <a:latin typeface="+mn-lt"/>
              </a:rPr>
              <a:t>The following are some of the </a:t>
            </a:r>
            <a:r>
              <a:rPr lang="en-US" sz="1800" b="1" dirty="0">
                <a:latin typeface="+mn-lt"/>
              </a:rPr>
              <a:t>possible values</a:t>
            </a:r>
            <a:r>
              <a:rPr lang="en-US" sz="1800" dirty="0">
                <a:latin typeface="+mn-lt"/>
              </a:rPr>
              <a:t> for this property: </a:t>
            </a:r>
            <a:r>
              <a:rPr lang="en-US" sz="1800" i="1" dirty="0">
                <a:latin typeface="+mn-lt"/>
              </a:rPr>
              <a:t>solid, dotted, dashed, double, inset, outset, none </a:t>
            </a:r>
            <a:r>
              <a:rPr lang="en-US" sz="1800" dirty="0">
                <a:latin typeface="+mn-lt"/>
              </a:rPr>
              <a:t>(indicates that there should be no border)</a:t>
            </a:r>
          </a:p>
          <a:p>
            <a:pPr>
              <a:lnSpc>
                <a:spcPct val="100000"/>
              </a:lnSpc>
              <a:spcBef>
                <a:spcPts val="600"/>
              </a:spcBef>
            </a:pPr>
            <a:r>
              <a:rPr lang="en-US" sz="1800" dirty="0">
                <a:latin typeface="+mn-lt"/>
              </a:rPr>
              <a:t>The </a:t>
            </a:r>
            <a:r>
              <a:rPr lang="en-US" sz="1800" i="1" dirty="0">
                <a:latin typeface="+mn-lt"/>
              </a:rPr>
              <a:t>border-style</a:t>
            </a:r>
            <a:r>
              <a:rPr lang="en-US" sz="1800" dirty="0">
                <a:latin typeface="+mn-lt"/>
              </a:rPr>
              <a:t> property can have </a:t>
            </a:r>
            <a:r>
              <a:rPr lang="en-US" sz="1800" b="1" dirty="0">
                <a:latin typeface="+mn-lt"/>
              </a:rPr>
              <a:t>from one to four values.</a:t>
            </a:r>
            <a:br>
              <a:rPr lang="en-US" sz="1800" b="1" dirty="0">
                <a:latin typeface="+mn-lt"/>
              </a:rPr>
            </a:br>
            <a:r>
              <a:rPr lang="en-US" sz="1800" dirty="0">
                <a:latin typeface="+mn-lt"/>
              </a:rPr>
              <a:t>Ex: </a:t>
            </a:r>
          </a:p>
          <a:p>
            <a:pPr marL="0" indent="0">
              <a:lnSpc>
                <a:spcPct val="100000"/>
              </a:lnSpc>
              <a:spcBef>
                <a:spcPts val="600"/>
              </a:spcBef>
              <a:buNone/>
            </a:pPr>
            <a:r>
              <a:rPr lang="en-US" sz="1700" dirty="0">
                <a:latin typeface="+mn-lt"/>
              </a:rPr>
              <a:t>	p { border-style: dashed; }			- 1 value: all four sides will have dashed border</a:t>
            </a:r>
          </a:p>
          <a:p>
            <a:pPr marL="0" indent="0">
              <a:lnSpc>
                <a:spcPct val="100000"/>
              </a:lnSpc>
              <a:spcBef>
                <a:spcPts val="600"/>
              </a:spcBef>
              <a:buNone/>
            </a:pPr>
            <a:r>
              <a:rPr lang="en-US" sz="1700" dirty="0">
                <a:solidFill>
                  <a:srgbClr val="000000"/>
                </a:solidFill>
                <a:latin typeface="+mn-lt"/>
              </a:rPr>
              <a:t>	p {</a:t>
            </a:r>
            <a:r>
              <a:rPr lang="en-CA" sz="1700" i="0" dirty="0">
                <a:solidFill>
                  <a:srgbClr val="000000"/>
                </a:solidFill>
                <a:effectLst/>
                <a:latin typeface="+mn-lt"/>
              </a:rPr>
              <a:t>border-style: dotted solid; </a:t>
            </a:r>
            <a:r>
              <a:rPr lang="en-US" sz="1700" dirty="0">
                <a:solidFill>
                  <a:srgbClr val="000000"/>
                </a:solidFill>
                <a:latin typeface="+mn-lt"/>
              </a:rPr>
              <a:t>}			- 2 values: top and bottom dotted, left and right solid border </a:t>
            </a:r>
            <a:endParaRPr lang="en-US" sz="1700" dirty="0">
              <a:latin typeface="+mn-lt"/>
            </a:endParaRPr>
          </a:p>
          <a:p>
            <a:pPr marL="0" indent="0">
              <a:lnSpc>
                <a:spcPct val="100000"/>
              </a:lnSpc>
              <a:spcBef>
                <a:spcPts val="600"/>
              </a:spcBef>
              <a:buNone/>
            </a:pPr>
            <a:r>
              <a:rPr lang="en-US" sz="1700" dirty="0">
                <a:latin typeface="+mn-lt"/>
              </a:rPr>
              <a:t>	p { </a:t>
            </a:r>
            <a:r>
              <a:rPr lang="en-CA" sz="1700" i="0" dirty="0">
                <a:solidFill>
                  <a:srgbClr val="000000"/>
                </a:solidFill>
                <a:effectLst/>
                <a:latin typeface="+mn-lt"/>
              </a:rPr>
              <a:t>border-style: dotted solid double;</a:t>
            </a:r>
            <a:r>
              <a:rPr lang="en-US" sz="1700" i="0" dirty="0">
                <a:solidFill>
                  <a:srgbClr val="000000"/>
                </a:solidFill>
                <a:effectLst/>
                <a:latin typeface="+mn-lt"/>
              </a:rPr>
              <a:t> </a:t>
            </a:r>
            <a:r>
              <a:rPr lang="en-US" sz="1700" dirty="0">
                <a:solidFill>
                  <a:srgbClr val="000000"/>
                </a:solidFill>
                <a:latin typeface="+mn-lt"/>
              </a:rPr>
              <a:t>}		- 3 values: top dotted, right and left solid, bottom double border</a:t>
            </a:r>
          </a:p>
          <a:p>
            <a:pPr marL="0" indent="0">
              <a:lnSpc>
                <a:spcPct val="100000"/>
              </a:lnSpc>
              <a:spcBef>
                <a:spcPts val="600"/>
              </a:spcBef>
              <a:buNone/>
            </a:pPr>
            <a:r>
              <a:rPr lang="en-US" sz="1700" dirty="0">
                <a:latin typeface="+mn-lt"/>
              </a:rPr>
              <a:t>	p { border-style: dashed solid dashed solid; }	- 4 values: top and bottom dashed, right and left solid border</a:t>
            </a:r>
          </a:p>
          <a:p>
            <a:pPr>
              <a:lnSpc>
                <a:spcPct val="100000"/>
              </a:lnSpc>
              <a:spcBef>
                <a:spcPts val="600"/>
              </a:spcBef>
            </a:pPr>
            <a:endParaRPr lang="en-US" sz="1800" dirty="0">
              <a:latin typeface="+mn-lt"/>
            </a:endParaRPr>
          </a:p>
          <a:p>
            <a:pPr>
              <a:lnSpc>
                <a:spcPct val="100000"/>
              </a:lnSpc>
              <a:spcBef>
                <a:spcPts val="600"/>
              </a:spcBef>
            </a:pPr>
            <a:r>
              <a:rPr lang="en-US" sz="1800" i="0" dirty="0">
                <a:solidFill>
                  <a:srgbClr val="000000"/>
                </a:solidFill>
                <a:effectLst/>
                <a:latin typeface="+mn-lt"/>
              </a:rPr>
              <a:t> There are also </a:t>
            </a:r>
            <a:r>
              <a:rPr lang="en-US" sz="1800" b="1" i="0" dirty="0">
                <a:solidFill>
                  <a:srgbClr val="000000"/>
                </a:solidFill>
                <a:effectLst/>
                <a:latin typeface="+mn-lt"/>
              </a:rPr>
              <a:t>additional CSS properties </a:t>
            </a:r>
            <a:r>
              <a:rPr lang="en-US" sz="1800" i="0" dirty="0">
                <a:solidFill>
                  <a:srgbClr val="000000"/>
                </a:solidFill>
                <a:effectLst/>
                <a:latin typeface="+mn-lt"/>
              </a:rPr>
              <a:t>for specifying border style </a:t>
            </a:r>
            <a:r>
              <a:rPr lang="en-US" sz="1800" i="0" u="sng" dirty="0">
                <a:solidFill>
                  <a:srgbClr val="000000"/>
                </a:solidFill>
                <a:effectLst/>
                <a:latin typeface="+mn-lt"/>
              </a:rPr>
              <a:t>for each of the </a:t>
            </a:r>
            <a:r>
              <a:rPr lang="en-US" sz="1800" b="1" i="0" u="sng" dirty="0">
                <a:solidFill>
                  <a:srgbClr val="000000"/>
                </a:solidFill>
                <a:effectLst/>
                <a:latin typeface="+mn-lt"/>
              </a:rPr>
              <a:t>individual</a:t>
            </a:r>
            <a:r>
              <a:rPr lang="en-US" sz="1800" i="0" u="sng" dirty="0">
                <a:solidFill>
                  <a:srgbClr val="000000"/>
                </a:solidFill>
                <a:effectLst/>
                <a:latin typeface="+mn-lt"/>
              </a:rPr>
              <a:t> </a:t>
            </a:r>
            <a:r>
              <a:rPr lang="en-US" sz="1800" b="1" i="0" u="sng" dirty="0">
                <a:solidFill>
                  <a:srgbClr val="000000"/>
                </a:solidFill>
                <a:effectLst/>
                <a:latin typeface="+mn-lt"/>
              </a:rPr>
              <a:t>sides</a:t>
            </a:r>
            <a:r>
              <a:rPr lang="en-US" sz="1800" i="0" dirty="0">
                <a:solidFill>
                  <a:srgbClr val="000000"/>
                </a:solidFill>
                <a:effectLst/>
                <a:latin typeface="+mn-lt"/>
              </a:rPr>
              <a:t>.</a:t>
            </a:r>
            <a:br>
              <a:rPr lang="en-US" sz="1800" i="0" dirty="0">
                <a:solidFill>
                  <a:srgbClr val="000000"/>
                </a:solidFill>
                <a:effectLst/>
                <a:latin typeface="+mn-lt"/>
              </a:rPr>
            </a:br>
            <a:r>
              <a:rPr lang="en-US" sz="1800" i="0" dirty="0">
                <a:solidFill>
                  <a:srgbClr val="000000"/>
                </a:solidFill>
                <a:effectLst/>
                <a:latin typeface="+mn-lt"/>
              </a:rPr>
              <a:t>Ex:</a:t>
            </a:r>
          </a:p>
          <a:p>
            <a:pPr marL="0" indent="0">
              <a:lnSpc>
                <a:spcPct val="100000"/>
              </a:lnSpc>
              <a:spcBef>
                <a:spcPts val="600"/>
              </a:spcBef>
              <a:buNone/>
            </a:pPr>
            <a:r>
              <a:rPr lang="en-US" sz="1800" dirty="0">
                <a:solidFill>
                  <a:srgbClr val="000000"/>
                </a:solidFill>
                <a:latin typeface="+mn-lt"/>
              </a:rPr>
              <a:t>	</a:t>
            </a:r>
            <a:r>
              <a:rPr lang="en-US" sz="1800" dirty="0">
                <a:latin typeface="+mn-lt"/>
              </a:rPr>
              <a:t>p { border-</a:t>
            </a:r>
            <a:r>
              <a:rPr lang="en-US" sz="1800" b="1" dirty="0">
                <a:latin typeface="+mn-lt"/>
              </a:rPr>
              <a:t>bottom</a:t>
            </a:r>
            <a:r>
              <a:rPr lang="en-US" sz="1800" dirty="0">
                <a:latin typeface="+mn-lt"/>
              </a:rPr>
              <a:t>-style: dashed; }		- style (dashed) specified for bottom border only</a:t>
            </a:r>
          </a:p>
          <a:p>
            <a:pPr marL="0" indent="0">
              <a:lnSpc>
                <a:spcPct val="100000"/>
              </a:lnSpc>
              <a:spcBef>
                <a:spcPts val="600"/>
              </a:spcBef>
              <a:buNone/>
            </a:pPr>
            <a:r>
              <a:rPr lang="en-US" sz="1800" dirty="0">
                <a:latin typeface="+mn-lt"/>
              </a:rPr>
              <a:t>	p { border-</a:t>
            </a:r>
            <a:r>
              <a:rPr lang="en-US" sz="1800" b="1" dirty="0">
                <a:latin typeface="+mn-lt"/>
              </a:rPr>
              <a:t>left</a:t>
            </a:r>
            <a:r>
              <a:rPr lang="en-US" sz="1800" dirty="0">
                <a:latin typeface="+mn-lt"/>
              </a:rPr>
              <a:t>-style: solid; }			- style (solid) specified for left border only</a:t>
            </a: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09402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rmAutofit fontScale="90000"/>
          </a:bodyPr>
          <a:lstStyle/>
          <a:p>
            <a:r>
              <a:rPr lang="en-US" sz="3600" dirty="0"/>
              <a:t>CSS border-width property</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152359"/>
            <a:ext cx="11731667" cy="5269826"/>
          </a:xfrm>
        </p:spPr>
        <p:txBody>
          <a:bodyPr>
            <a:noAutofit/>
          </a:bodyPr>
          <a:lstStyle/>
          <a:p>
            <a:pPr>
              <a:lnSpc>
                <a:spcPct val="100000"/>
              </a:lnSpc>
              <a:spcBef>
                <a:spcPts val="600"/>
              </a:spcBef>
            </a:pPr>
            <a:r>
              <a:rPr lang="en-US" sz="1800" dirty="0">
                <a:latin typeface="+mn-lt"/>
              </a:rPr>
              <a:t>The </a:t>
            </a:r>
            <a:r>
              <a:rPr lang="en-US" sz="1800" b="1" i="1" dirty="0">
                <a:latin typeface="+mn-lt"/>
              </a:rPr>
              <a:t>border-width </a:t>
            </a:r>
            <a:r>
              <a:rPr lang="en-US" sz="1800" b="1" dirty="0">
                <a:latin typeface="+mn-lt"/>
              </a:rPr>
              <a:t>property </a:t>
            </a:r>
            <a:r>
              <a:rPr lang="en-US" sz="1800" dirty="0">
                <a:latin typeface="+mn-lt"/>
              </a:rPr>
              <a:t>specifies the width of the borders around an element.</a:t>
            </a:r>
          </a:p>
          <a:p>
            <a:pPr>
              <a:lnSpc>
                <a:spcPct val="100000"/>
              </a:lnSpc>
              <a:spcBef>
                <a:spcPts val="600"/>
              </a:spcBef>
            </a:pPr>
            <a:r>
              <a:rPr lang="en-US" sz="1800" dirty="0">
                <a:latin typeface="+mn-lt"/>
              </a:rPr>
              <a:t>The width can be set using px, pt, cm, </a:t>
            </a:r>
            <a:r>
              <a:rPr lang="en-US" sz="1800" dirty="0" err="1">
                <a:latin typeface="+mn-lt"/>
              </a:rPr>
              <a:t>em</a:t>
            </a:r>
            <a:r>
              <a:rPr lang="en-US" sz="1800" dirty="0">
                <a:latin typeface="+mn-lt"/>
              </a:rPr>
              <a:t>, rem. </a:t>
            </a:r>
            <a:r>
              <a:rPr lang="en-US" sz="1800" b="1" dirty="0">
                <a:latin typeface="+mn-lt"/>
              </a:rPr>
              <a:t>(use rem or </a:t>
            </a:r>
            <a:r>
              <a:rPr lang="en-US" sz="1800" b="1" dirty="0" err="1">
                <a:latin typeface="+mn-lt"/>
              </a:rPr>
              <a:t>em</a:t>
            </a:r>
            <a:r>
              <a:rPr lang="en-US" sz="1800" b="1" dirty="0">
                <a:latin typeface="+mn-lt"/>
              </a:rPr>
              <a:t>)</a:t>
            </a:r>
            <a:br>
              <a:rPr lang="en-US" sz="1800" dirty="0">
                <a:latin typeface="+mn-lt"/>
              </a:rPr>
            </a:br>
            <a:r>
              <a:rPr lang="en-US" sz="1800" dirty="0">
                <a:latin typeface="+mn-lt"/>
              </a:rPr>
              <a:t>Ex:</a:t>
            </a:r>
            <a:br>
              <a:rPr lang="en-US" sz="1800" dirty="0">
                <a:latin typeface="+mn-lt"/>
              </a:rPr>
            </a:br>
            <a:r>
              <a:rPr lang="en-US" sz="1800" dirty="0">
                <a:latin typeface="+mn-lt"/>
              </a:rPr>
              <a:t>	</a:t>
            </a:r>
            <a:r>
              <a:rPr lang="en-CA" sz="1800" b="0" i="0" dirty="0">
                <a:effectLst/>
                <a:latin typeface="+mn-lt"/>
              </a:rPr>
              <a:t> border-width: 5px;</a:t>
            </a:r>
          </a:p>
          <a:p>
            <a:pPr>
              <a:lnSpc>
                <a:spcPct val="100000"/>
              </a:lnSpc>
              <a:spcBef>
                <a:spcPts val="600"/>
              </a:spcBef>
            </a:pPr>
            <a:r>
              <a:rPr lang="en-US" sz="1800" dirty="0">
                <a:latin typeface="+mn-lt"/>
              </a:rPr>
              <a:t>The border-width property can have </a:t>
            </a:r>
            <a:r>
              <a:rPr lang="en-US" sz="1800" b="1" dirty="0">
                <a:latin typeface="+mn-lt"/>
              </a:rPr>
              <a:t>from one to four values.</a:t>
            </a:r>
            <a:br>
              <a:rPr lang="en-US" sz="1800" b="1" dirty="0">
                <a:latin typeface="+mn-lt"/>
              </a:rPr>
            </a:br>
            <a:r>
              <a:rPr lang="en-US" sz="1800" dirty="0">
                <a:latin typeface="+mn-lt"/>
              </a:rPr>
              <a:t>Ex: </a:t>
            </a:r>
          </a:p>
          <a:p>
            <a:pPr marL="0" indent="0">
              <a:lnSpc>
                <a:spcPct val="100000"/>
              </a:lnSpc>
              <a:spcBef>
                <a:spcPts val="600"/>
              </a:spcBef>
              <a:buNone/>
            </a:pPr>
            <a:r>
              <a:rPr lang="en-US" sz="1800" dirty="0">
                <a:latin typeface="+mn-lt"/>
              </a:rPr>
              <a:t>	p { border-width: 5px; }			- 1 value: all four sides will have 5px wide border</a:t>
            </a:r>
          </a:p>
          <a:p>
            <a:pPr marL="0" indent="0">
              <a:lnSpc>
                <a:spcPct val="100000"/>
              </a:lnSpc>
              <a:spcBef>
                <a:spcPts val="600"/>
              </a:spcBef>
              <a:buNone/>
            </a:pPr>
            <a:r>
              <a:rPr lang="en-US" sz="1800" dirty="0">
                <a:latin typeface="+mn-lt"/>
              </a:rPr>
              <a:t>	p { border-width</a:t>
            </a:r>
            <a:r>
              <a:rPr lang="en-CA" sz="1800" i="0" dirty="0">
                <a:effectLst/>
                <a:latin typeface="+mn-lt"/>
              </a:rPr>
              <a:t>: 5px 4px;</a:t>
            </a:r>
            <a:r>
              <a:rPr lang="en-US" sz="1800" dirty="0">
                <a:latin typeface="+mn-lt"/>
              </a:rPr>
              <a:t>}			- 2 values: top and bottom 5px, left and right 4px </a:t>
            </a:r>
          </a:p>
          <a:p>
            <a:pPr marL="0" indent="0">
              <a:lnSpc>
                <a:spcPct val="100000"/>
              </a:lnSpc>
              <a:spcBef>
                <a:spcPts val="600"/>
              </a:spcBef>
              <a:buNone/>
            </a:pPr>
            <a:r>
              <a:rPr lang="en-US" sz="1800" dirty="0">
                <a:latin typeface="+mn-lt"/>
              </a:rPr>
              <a:t>	p { border-width</a:t>
            </a:r>
            <a:r>
              <a:rPr lang="en-CA" sz="1800" i="0" dirty="0">
                <a:effectLst/>
                <a:latin typeface="+mn-lt"/>
              </a:rPr>
              <a:t>: 5px 4px 2px;</a:t>
            </a:r>
            <a:r>
              <a:rPr lang="en-US" sz="1800" i="0" dirty="0">
                <a:effectLst/>
                <a:latin typeface="+mn-lt"/>
              </a:rPr>
              <a:t> </a:t>
            </a:r>
            <a:r>
              <a:rPr lang="en-US" sz="1800" dirty="0">
                <a:latin typeface="+mn-lt"/>
              </a:rPr>
              <a:t>}		- 3 values: top 5px, right and left 4px, bottom 2px</a:t>
            </a:r>
          </a:p>
          <a:p>
            <a:pPr marL="0" indent="0">
              <a:lnSpc>
                <a:spcPct val="100000"/>
              </a:lnSpc>
              <a:spcBef>
                <a:spcPts val="600"/>
              </a:spcBef>
              <a:buNone/>
            </a:pPr>
            <a:r>
              <a:rPr lang="en-US" sz="1800" dirty="0">
                <a:latin typeface="+mn-lt"/>
              </a:rPr>
              <a:t>	p { border-width: 5px 4px 2px 3px; }		- 4 values: top 5px, right 4px, bottom 2px, left 3px</a:t>
            </a:r>
          </a:p>
          <a:p>
            <a:pPr>
              <a:lnSpc>
                <a:spcPct val="100000"/>
              </a:lnSpc>
              <a:spcBef>
                <a:spcPts val="600"/>
              </a:spcBef>
            </a:pPr>
            <a:endParaRPr lang="en-US" sz="1800" dirty="0">
              <a:latin typeface="+mn-lt"/>
            </a:endParaRPr>
          </a:p>
          <a:p>
            <a:pPr>
              <a:lnSpc>
                <a:spcPct val="100000"/>
              </a:lnSpc>
              <a:spcBef>
                <a:spcPts val="600"/>
              </a:spcBef>
            </a:pPr>
            <a:r>
              <a:rPr lang="en-US" sz="1800" i="0" dirty="0">
                <a:effectLst/>
                <a:latin typeface="+mn-lt"/>
              </a:rPr>
              <a:t> There are also </a:t>
            </a:r>
            <a:r>
              <a:rPr lang="en-US" sz="1800" b="1" i="0" dirty="0">
                <a:effectLst/>
                <a:latin typeface="+mn-lt"/>
              </a:rPr>
              <a:t>additional CSS properties </a:t>
            </a:r>
            <a:r>
              <a:rPr lang="en-US" sz="1800" i="0" dirty="0">
                <a:effectLst/>
                <a:latin typeface="+mn-lt"/>
              </a:rPr>
              <a:t>for specifying border width </a:t>
            </a:r>
            <a:r>
              <a:rPr lang="en-US" sz="1800" i="0" u="sng" dirty="0">
                <a:effectLst/>
                <a:latin typeface="+mn-lt"/>
              </a:rPr>
              <a:t>for each of the individual sides</a:t>
            </a:r>
            <a:r>
              <a:rPr lang="en-US" sz="1800" i="0" dirty="0">
                <a:effectLst/>
                <a:latin typeface="+mn-lt"/>
              </a:rPr>
              <a:t>.</a:t>
            </a:r>
            <a:br>
              <a:rPr lang="en-US" sz="1800" i="0" dirty="0">
                <a:effectLst/>
                <a:latin typeface="+mn-lt"/>
              </a:rPr>
            </a:br>
            <a:r>
              <a:rPr lang="en-US" sz="1800" i="0" dirty="0">
                <a:effectLst/>
                <a:latin typeface="+mn-lt"/>
              </a:rPr>
              <a:t>Ex:</a:t>
            </a:r>
          </a:p>
          <a:p>
            <a:pPr marL="0" indent="0">
              <a:lnSpc>
                <a:spcPct val="100000"/>
              </a:lnSpc>
              <a:spcBef>
                <a:spcPts val="600"/>
              </a:spcBef>
              <a:buNone/>
            </a:pPr>
            <a:r>
              <a:rPr lang="en-US" sz="1800" dirty="0">
                <a:latin typeface="+mn-lt"/>
              </a:rPr>
              <a:t>	p { border-</a:t>
            </a:r>
            <a:r>
              <a:rPr lang="en-US" sz="1800" b="1" dirty="0">
                <a:latin typeface="+mn-lt"/>
              </a:rPr>
              <a:t>bottom</a:t>
            </a:r>
            <a:r>
              <a:rPr lang="en-US" sz="1800" dirty="0">
                <a:latin typeface="+mn-lt"/>
              </a:rPr>
              <a:t>-width: 2px; }		- 2px width specified for bottom border only</a:t>
            </a:r>
          </a:p>
          <a:p>
            <a:pPr marL="0" indent="0">
              <a:lnSpc>
                <a:spcPct val="100000"/>
              </a:lnSpc>
              <a:spcBef>
                <a:spcPts val="600"/>
              </a:spcBef>
              <a:buNone/>
            </a:pPr>
            <a:r>
              <a:rPr lang="en-US" sz="1800" dirty="0">
                <a:latin typeface="+mn-lt"/>
              </a:rPr>
              <a:t>	p { border-</a:t>
            </a:r>
            <a:r>
              <a:rPr lang="en-US" sz="1800" b="1" dirty="0">
                <a:latin typeface="+mn-lt"/>
              </a:rPr>
              <a:t>left</a:t>
            </a:r>
            <a:r>
              <a:rPr lang="en-US" sz="1800" dirty="0">
                <a:latin typeface="+mn-lt"/>
              </a:rPr>
              <a:t>-width: 4px; }			- 4px width specified for left border only</a:t>
            </a:r>
          </a:p>
          <a:p>
            <a:pPr>
              <a:lnSpc>
                <a:spcPct val="100000"/>
              </a:lnSpc>
              <a:spcBef>
                <a:spcPts val="600"/>
              </a:spcBef>
            </a:pPr>
            <a:endParaRPr lang="en-US" sz="1800" dirty="0">
              <a:latin typeface="+mn-lt"/>
            </a:endParaRP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11163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rmAutofit fontScale="90000"/>
          </a:bodyPr>
          <a:lstStyle/>
          <a:p>
            <a:r>
              <a:rPr lang="en-US" sz="3600" dirty="0"/>
              <a:t>CSS border-color property</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152359"/>
            <a:ext cx="11731667" cy="5269826"/>
          </a:xfrm>
        </p:spPr>
        <p:txBody>
          <a:bodyPr>
            <a:noAutofit/>
          </a:bodyPr>
          <a:lstStyle/>
          <a:p>
            <a:pPr>
              <a:lnSpc>
                <a:spcPct val="100000"/>
              </a:lnSpc>
              <a:spcBef>
                <a:spcPts val="600"/>
              </a:spcBef>
            </a:pPr>
            <a:r>
              <a:rPr lang="en-US" sz="1800" dirty="0">
                <a:latin typeface="+mn-lt"/>
                <a:cs typeface="Arial" panose="020B0604020202020204" pitchFamily="34" charset="0"/>
              </a:rPr>
              <a:t>The </a:t>
            </a:r>
            <a:r>
              <a:rPr lang="en-US" sz="1800" b="1" i="1" dirty="0">
                <a:latin typeface="+mn-lt"/>
                <a:cs typeface="Arial" panose="020B0604020202020204" pitchFamily="34" charset="0"/>
              </a:rPr>
              <a:t>border-color</a:t>
            </a:r>
            <a:r>
              <a:rPr lang="en-US" sz="1800" b="1" dirty="0">
                <a:latin typeface="+mn-lt"/>
                <a:cs typeface="Arial" panose="020B0604020202020204" pitchFamily="34" charset="0"/>
              </a:rPr>
              <a:t> property </a:t>
            </a:r>
            <a:r>
              <a:rPr lang="en-US" sz="1800" dirty="0">
                <a:latin typeface="+mn-lt"/>
                <a:cs typeface="Arial" panose="020B0604020202020204" pitchFamily="34" charset="0"/>
              </a:rPr>
              <a:t>is used to set the color of an element’s borders</a:t>
            </a:r>
            <a:br>
              <a:rPr lang="en-US" sz="1800" dirty="0">
                <a:latin typeface="+mn-lt"/>
                <a:cs typeface="Arial" panose="020B0604020202020204" pitchFamily="34" charset="0"/>
              </a:rPr>
            </a:br>
            <a:br>
              <a:rPr lang="en-US" sz="1800" dirty="0">
                <a:latin typeface="+mn-lt"/>
                <a:cs typeface="Arial" panose="020B0604020202020204" pitchFamily="34" charset="0"/>
              </a:rPr>
            </a:br>
            <a:r>
              <a:rPr lang="en-US" sz="1800" dirty="0">
                <a:latin typeface="+mn-lt"/>
                <a:cs typeface="Arial" panose="020B0604020202020204" pitchFamily="34" charset="0"/>
              </a:rPr>
              <a:t>	</a:t>
            </a:r>
            <a:r>
              <a:rPr lang="en-CA" sz="1600" b="0" i="0" dirty="0">
                <a:effectLst/>
                <a:latin typeface="+mn-lt"/>
                <a:cs typeface="Arial" panose="020B0604020202020204" pitchFamily="34" charset="0"/>
              </a:rPr>
              <a:t>border-color: red;</a:t>
            </a:r>
            <a:br>
              <a:rPr lang="en-CA" sz="1600" b="0" i="0" dirty="0">
                <a:effectLst/>
                <a:latin typeface="+mn-lt"/>
                <a:cs typeface="Arial" panose="020B0604020202020204" pitchFamily="34" charset="0"/>
              </a:rPr>
            </a:br>
            <a:r>
              <a:rPr lang="en-CA" sz="1600" b="0" i="0" dirty="0">
                <a:effectLst/>
                <a:latin typeface="+mn-lt"/>
                <a:cs typeface="Arial" panose="020B0604020202020204" pitchFamily="34" charset="0"/>
              </a:rPr>
              <a:t>	border-color: #ff0000		- red colour, set using an RGB value</a:t>
            </a:r>
          </a:p>
          <a:p>
            <a:pPr>
              <a:lnSpc>
                <a:spcPct val="100000"/>
              </a:lnSpc>
              <a:spcBef>
                <a:spcPts val="600"/>
              </a:spcBef>
            </a:pPr>
            <a:endParaRPr lang="en-CA" sz="1800" b="0" i="0" dirty="0">
              <a:effectLst/>
              <a:latin typeface="+mn-lt"/>
              <a:cs typeface="Arial" panose="020B0604020202020204" pitchFamily="34" charset="0"/>
            </a:endParaRPr>
          </a:p>
          <a:p>
            <a:pPr>
              <a:lnSpc>
                <a:spcPct val="100000"/>
              </a:lnSpc>
              <a:spcBef>
                <a:spcPts val="600"/>
              </a:spcBef>
            </a:pPr>
            <a:r>
              <a:rPr lang="en-US" sz="1800" dirty="0">
                <a:latin typeface="+mn-lt"/>
                <a:cs typeface="Arial" panose="020B0604020202020204" pitchFamily="34" charset="0"/>
              </a:rPr>
              <a:t>The </a:t>
            </a:r>
            <a:r>
              <a:rPr lang="en-US" sz="1800" i="1" dirty="0">
                <a:latin typeface="+mn-lt"/>
                <a:cs typeface="Arial" panose="020B0604020202020204" pitchFamily="34" charset="0"/>
              </a:rPr>
              <a:t>border-color</a:t>
            </a:r>
            <a:r>
              <a:rPr lang="en-US" sz="1800" dirty="0">
                <a:latin typeface="+mn-lt"/>
                <a:cs typeface="Arial" panose="020B0604020202020204" pitchFamily="34" charset="0"/>
              </a:rPr>
              <a:t> property can have </a:t>
            </a:r>
            <a:r>
              <a:rPr lang="en-US" sz="1800" b="1" dirty="0">
                <a:latin typeface="+mn-lt"/>
                <a:cs typeface="Arial" panose="020B0604020202020204" pitchFamily="34" charset="0"/>
              </a:rPr>
              <a:t>from one to four values.</a:t>
            </a:r>
            <a:br>
              <a:rPr lang="en-US" sz="1800" b="1" dirty="0">
                <a:latin typeface="+mn-lt"/>
                <a:cs typeface="Arial" panose="020B0604020202020204" pitchFamily="34" charset="0"/>
              </a:rPr>
            </a:br>
            <a:endParaRPr lang="en-US" sz="1800" dirty="0">
              <a:latin typeface="+mn-lt"/>
              <a:cs typeface="Arial" panose="020B0604020202020204" pitchFamily="34" charset="0"/>
            </a:endParaRPr>
          </a:p>
          <a:p>
            <a:pPr marL="0" indent="0">
              <a:lnSpc>
                <a:spcPct val="100000"/>
              </a:lnSpc>
              <a:spcBef>
                <a:spcPts val="600"/>
              </a:spcBef>
              <a:buNone/>
            </a:pPr>
            <a:r>
              <a:rPr lang="en-US" sz="1800" dirty="0">
                <a:latin typeface="+mn-lt"/>
                <a:cs typeface="Arial" panose="020B0604020202020204" pitchFamily="34" charset="0"/>
              </a:rPr>
              <a:t>	</a:t>
            </a:r>
            <a:r>
              <a:rPr lang="en-US" sz="1600" dirty="0">
                <a:latin typeface="+mn-lt"/>
                <a:cs typeface="Arial" panose="020B0604020202020204" pitchFamily="34" charset="0"/>
              </a:rPr>
              <a:t>p { border-color: red; }			- 1 value: all four sides will have a red border</a:t>
            </a:r>
          </a:p>
          <a:p>
            <a:pPr marL="0" indent="0">
              <a:lnSpc>
                <a:spcPct val="100000"/>
              </a:lnSpc>
              <a:spcBef>
                <a:spcPts val="600"/>
              </a:spcBef>
              <a:buNone/>
            </a:pPr>
            <a:r>
              <a:rPr lang="en-US" sz="1600" dirty="0">
                <a:latin typeface="+mn-lt"/>
                <a:cs typeface="Arial" panose="020B0604020202020204" pitchFamily="34" charset="0"/>
              </a:rPr>
              <a:t>	p { border-color</a:t>
            </a:r>
            <a:r>
              <a:rPr lang="en-CA" sz="1600" i="0" dirty="0">
                <a:effectLst/>
                <a:latin typeface="+mn-lt"/>
                <a:cs typeface="Arial" panose="020B0604020202020204" pitchFamily="34" charset="0"/>
              </a:rPr>
              <a:t>: red blue;</a:t>
            </a:r>
            <a:r>
              <a:rPr lang="en-US" sz="1600" dirty="0">
                <a:latin typeface="+mn-lt"/>
                <a:cs typeface="Arial" panose="020B0604020202020204" pitchFamily="34" charset="0"/>
              </a:rPr>
              <a:t>}			- 2 values: top and bottom red, left and right blue </a:t>
            </a:r>
          </a:p>
          <a:p>
            <a:pPr marL="0" indent="0">
              <a:lnSpc>
                <a:spcPct val="100000"/>
              </a:lnSpc>
              <a:spcBef>
                <a:spcPts val="600"/>
              </a:spcBef>
              <a:buNone/>
            </a:pPr>
            <a:r>
              <a:rPr lang="en-US" sz="1600" dirty="0">
                <a:latin typeface="+mn-lt"/>
                <a:cs typeface="Arial" panose="020B0604020202020204" pitchFamily="34" charset="0"/>
              </a:rPr>
              <a:t>	p { border-color</a:t>
            </a:r>
            <a:r>
              <a:rPr lang="en-CA" sz="1600" i="0" dirty="0">
                <a:effectLst/>
                <a:latin typeface="+mn-lt"/>
                <a:cs typeface="Arial" panose="020B0604020202020204" pitchFamily="34" charset="0"/>
              </a:rPr>
              <a:t>: red blue green;</a:t>
            </a:r>
            <a:r>
              <a:rPr lang="en-US" sz="1600" i="0" dirty="0">
                <a:effectLst/>
                <a:latin typeface="+mn-lt"/>
                <a:cs typeface="Arial" panose="020B0604020202020204" pitchFamily="34" charset="0"/>
              </a:rPr>
              <a:t> </a:t>
            </a:r>
            <a:r>
              <a:rPr lang="en-US" sz="1600" dirty="0">
                <a:latin typeface="+mn-lt"/>
                <a:cs typeface="Arial" panose="020B0604020202020204" pitchFamily="34" charset="0"/>
              </a:rPr>
              <a:t>}		- 3 values: top red, right and left blue, bottom green</a:t>
            </a:r>
          </a:p>
          <a:p>
            <a:pPr marL="0" indent="0">
              <a:lnSpc>
                <a:spcPct val="100000"/>
              </a:lnSpc>
              <a:spcBef>
                <a:spcPts val="600"/>
              </a:spcBef>
              <a:buNone/>
            </a:pPr>
            <a:r>
              <a:rPr lang="en-US" sz="1600" dirty="0">
                <a:latin typeface="+mn-lt"/>
                <a:cs typeface="Arial" panose="020B0604020202020204" pitchFamily="34" charset="0"/>
              </a:rPr>
              <a:t>	p { border-color</a:t>
            </a:r>
            <a:r>
              <a:rPr lang="en-CA" sz="1600" i="0" dirty="0">
                <a:effectLst/>
                <a:latin typeface="+mn-lt"/>
                <a:cs typeface="Arial" panose="020B0604020202020204" pitchFamily="34" charset="0"/>
              </a:rPr>
              <a:t>:</a:t>
            </a:r>
            <a:r>
              <a:rPr lang="en-US" sz="1600" dirty="0">
                <a:latin typeface="+mn-lt"/>
                <a:cs typeface="Arial" panose="020B0604020202020204" pitchFamily="34" charset="0"/>
              </a:rPr>
              <a:t> </a:t>
            </a:r>
            <a:r>
              <a:rPr lang="en-CA" sz="1600" i="0" dirty="0">
                <a:effectLst/>
                <a:latin typeface="+mn-lt"/>
                <a:cs typeface="Arial" panose="020B0604020202020204" pitchFamily="34" charset="0"/>
              </a:rPr>
              <a:t>red blue green red</a:t>
            </a:r>
            <a:r>
              <a:rPr lang="en-US" sz="1600" dirty="0">
                <a:latin typeface="+mn-lt"/>
                <a:cs typeface="Arial" panose="020B0604020202020204" pitchFamily="34" charset="0"/>
              </a:rPr>
              <a:t>; }		- 4 values: top red, right blue, bottom green, left red</a:t>
            </a:r>
            <a:br>
              <a:rPr lang="en-US" sz="1600" dirty="0">
                <a:latin typeface="+mn-lt"/>
                <a:cs typeface="Arial" panose="020B0604020202020204" pitchFamily="34" charset="0"/>
              </a:rPr>
            </a:br>
            <a:endParaRPr lang="en-US" sz="1600" dirty="0">
              <a:latin typeface="+mn-lt"/>
              <a:cs typeface="Arial" panose="020B0604020202020204" pitchFamily="34" charset="0"/>
            </a:endParaRPr>
          </a:p>
          <a:p>
            <a:pPr>
              <a:lnSpc>
                <a:spcPct val="100000"/>
              </a:lnSpc>
              <a:spcBef>
                <a:spcPts val="600"/>
              </a:spcBef>
            </a:pPr>
            <a:r>
              <a:rPr lang="en-US" sz="1800" i="0" dirty="0">
                <a:effectLst/>
                <a:latin typeface="+mn-lt"/>
                <a:cs typeface="Arial" panose="020B0604020202020204" pitchFamily="34" charset="0"/>
              </a:rPr>
              <a:t> There are also </a:t>
            </a:r>
            <a:r>
              <a:rPr lang="en-US" sz="1800" b="1" i="0" dirty="0">
                <a:effectLst/>
                <a:latin typeface="+mn-lt"/>
                <a:cs typeface="Arial" panose="020B0604020202020204" pitchFamily="34" charset="0"/>
              </a:rPr>
              <a:t>additional CSS properties </a:t>
            </a:r>
            <a:r>
              <a:rPr lang="en-US" sz="1800" i="0" dirty="0">
                <a:effectLst/>
                <a:latin typeface="+mn-lt"/>
                <a:cs typeface="Arial" panose="020B0604020202020204" pitchFamily="34" charset="0"/>
              </a:rPr>
              <a:t>for specifying border width </a:t>
            </a:r>
            <a:r>
              <a:rPr lang="en-US" sz="1800" i="0" u="sng" dirty="0">
                <a:effectLst/>
                <a:latin typeface="+mn-lt"/>
                <a:cs typeface="Arial" panose="020B0604020202020204" pitchFamily="34" charset="0"/>
              </a:rPr>
              <a:t>for each of the individual sides</a:t>
            </a:r>
            <a:r>
              <a:rPr lang="en-US" sz="1800" i="0" dirty="0">
                <a:effectLst/>
                <a:latin typeface="+mn-lt"/>
                <a:cs typeface="Arial" panose="020B0604020202020204" pitchFamily="34" charset="0"/>
              </a:rPr>
              <a:t>.</a:t>
            </a:r>
            <a:br>
              <a:rPr lang="en-US" sz="1800" i="0" dirty="0">
                <a:effectLst/>
                <a:latin typeface="+mn-lt"/>
                <a:cs typeface="Arial" panose="020B0604020202020204" pitchFamily="34" charset="0"/>
              </a:rPr>
            </a:br>
            <a:endParaRPr lang="en-US" sz="1800" i="0" dirty="0">
              <a:effectLst/>
              <a:latin typeface="+mn-lt"/>
              <a:cs typeface="Arial" panose="020B0604020202020204" pitchFamily="34" charset="0"/>
            </a:endParaRPr>
          </a:p>
          <a:p>
            <a:pPr marL="0" indent="0">
              <a:lnSpc>
                <a:spcPct val="100000"/>
              </a:lnSpc>
              <a:spcBef>
                <a:spcPts val="600"/>
              </a:spcBef>
              <a:buNone/>
            </a:pPr>
            <a:r>
              <a:rPr lang="en-US" sz="1800" dirty="0">
                <a:latin typeface="+mn-lt"/>
                <a:cs typeface="Arial" panose="020B0604020202020204" pitchFamily="34" charset="0"/>
              </a:rPr>
              <a:t>	</a:t>
            </a:r>
            <a:r>
              <a:rPr lang="en-US" sz="1600" dirty="0">
                <a:latin typeface="+mn-lt"/>
                <a:cs typeface="Arial" panose="020B0604020202020204" pitchFamily="34" charset="0"/>
              </a:rPr>
              <a:t>p { border-</a:t>
            </a:r>
            <a:r>
              <a:rPr lang="en-US" sz="1600" b="1" dirty="0">
                <a:latin typeface="+mn-lt"/>
                <a:cs typeface="Arial" panose="020B0604020202020204" pitchFamily="34" charset="0"/>
              </a:rPr>
              <a:t>bottom</a:t>
            </a:r>
            <a:r>
              <a:rPr lang="en-US" sz="1600" dirty="0">
                <a:latin typeface="+mn-lt"/>
                <a:cs typeface="Arial" panose="020B0604020202020204" pitchFamily="34" charset="0"/>
              </a:rPr>
              <a:t>-color: red; }			- red color specified for bottom border only</a:t>
            </a:r>
          </a:p>
          <a:p>
            <a:pPr marL="0" indent="0">
              <a:lnSpc>
                <a:spcPct val="100000"/>
              </a:lnSpc>
              <a:spcBef>
                <a:spcPts val="600"/>
              </a:spcBef>
              <a:buNone/>
            </a:pPr>
            <a:r>
              <a:rPr lang="en-US" sz="1600" dirty="0">
                <a:latin typeface="+mn-lt"/>
                <a:cs typeface="Arial" panose="020B0604020202020204" pitchFamily="34" charset="0"/>
              </a:rPr>
              <a:t>	p { border-</a:t>
            </a:r>
            <a:r>
              <a:rPr lang="en-US" sz="1600" b="1" dirty="0">
                <a:latin typeface="+mn-lt"/>
                <a:cs typeface="Arial" panose="020B0604020202020204" pitchFamily="34" charset="0"/>
              </a:rPr>
              <a:t>left</a:t>
            </a:r>
            <a:r>
              <a:rPr lang="en-US" sz="1600" dirty="0">
                <a:latin typeface="+mn-lt"/>
                <a:cs typeface="Arial" panose="020B0604020202020204" pitchFamily="34" charset="0"/>
              </a:rPr>
              <a:t>-color: green; }			- green color specified for left border only</a:t>
            </a:r>
          </a:p>
          <a:p>
            <a:pPr>
              <a:lnSpc>
                <a:spcPct val="100000"/>
              </a:lnSpc>
              <a:spcBef>
                <a:spcPts val="600"/>
              </a:spcBef>
            </a:pPr>
            <a:endParaRPr lang="en-US" sz="1800" dirty="0">
              <a:latin typeface="+mn-lt"/>
              <a:cs typeface="Arial" panose="020B0604020202020204" pitchFamily="34" charset="0"/>
            </a:endParaRP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8252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rmAutofit fontScale="90000"/>
          </a:bodyPr>
          <a:lstStyle/>
          <a:p>
            <a:r>
              <a:rPr lang="en-US" sz="3600" dirty="0"/>
              <a:t>CSS border Property</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152359"/>
            <a:ext cx="11731667" cy="5269826"/>
          </a:xfrm>
        </p:spPr>
        <p:txBody>
          <a:bodyPr>
            <a:noAutofit/>
          </a:bodyPr>
          <a:lstStyle/>
          <a:p>
            <a:pPr>
              <a:lnSpc>
                <a:spcPct val="100000"/>
              </a:lnSpc>
              <a:spcBef>
                <a:spcPts val="600"/>
              </a:spcBef>
            </a:pPr>
            <a:r>
              <a:rPr lang="en-US" sz="1800" dirty="0">
                <a:latin typeface="+mn-lt"/>
              </a:rPr>
              <a:t>There is also a shorthand </a:t>
            </a:r>
            <a:r>
              <a:rPr lang="en-US" sz="1800" b="1" i="1" dirty="0">
                <a:latin typeface="+mn-lt"/>
              </a:rPr>
              <a:t>border</a:t>
            </a:r>
            <a:r>
              <a:rPr lang="en-US" sz="1800" dirty="0">
                <a:latin typeface="+mn-lt"/>
              </a:rPr>
              <a:t> </a:t>
            </a:r>
            <a:r>
              <a:rPr lang="en-US" sz="1800" b="1" dirty="0">
                <a:latin typeface="+mn-lt"/>
              </a:rPr>
              <a:t>property</a:t>
            </a:r>
            <a:r>
              <a:rPr lang="en-US" sz="1800" dirty="0">
                <a:latin typeface="+mn-lt"/>
              </a:rPr>
              <a:t>, that lets us set </a:t>
            </a:r>
            <a:r>
              <a:rPr lang="en-CA" sz="1800" dirty="0">
                <a:solidFill>
                  <a:srgbClr val="000000"/>
                </a:solidFill>
                <a:latin typeface="+mn-lt"/>
              </a:rPr>
              <a:t>the first three of the above </a:t>
            </a:r>
            <a:r>
              <a:rPr lang="en-CA" sz="1800" b="0" i="0" dirty="0">
                <a:solidFill>
                  <a:srgbClr val="000000"/>
                </a:solidFill>
                <a:effectLst/>
                <a:latin typeface="+mn-lt"/>
              </a:rPr>
              <a:t>border properties all together.</a:t>
            </a:r>
            <a:endParaRPr lang="en-US" sz="1800" dirty="0">
              <a:latin typeface="+mn-lt"/>
            </a:endParaRPr>
          </a:p>
          <a:p>
            <a:pPr>
              <a:lnSpc>
                <a:spcPct val="100000"/>
              </a:lnSpc>
              <a:spcBef>
                <a:spcPts val="600"/>
              </a:spcBef>
            </a:pPr>
            <a:r>
              <a:rPr lang="en-US" sz="1800" dirty="0">
                <a:latin typeface="+mn-lt"/>
              </a:rPr>
              <a:t>It is p</a:t>
            </a:r>
            <a:r>
              <a:rPr lang="en-US" sz="1800" b="0" i="0" dirty="0">
                <a:effectLst/>
                <a:latin typeface="+mn-lt"/>
              </a:rPr>
              <a:t>ossible to </a:t>
            </a:r>
            <a:r>
              <a:rPr lang="en-US" sz="1800" i="0" dirty="0">
                <a:effectLst/>
                <a:latin typeface="+mn-lt"/>
              </a:rPr>
              <a:t>specify </a:t>
            </a:r>
            <a:r>
              <a:rPr lang="en-US" sz="1800" b="1" i="0" u="sng" dirty="0">
                <a:effectLst/>
                <a:latin typeface="+mn-lt"/>
              </a:rPr>
              <a:t>all </a:t>
            </a:r>
            <a:r>
              <a:rPr lang="en-US" sz="1800" b="1" u="sng" dirty="0">
                <a:latin typeface="+mn-lt"/>
              </a:rPr>
              <a:t>three i</a:t>
            </a:r>
            <a:r>
              <a:rPr lang="en-US" sz="1800" b="1" i="0" u="sng" dirty="0">
                <a:effectLst/>
                <a:latin typeface="+mn-lt"/>
              </a:rPr>
              <a:t>ndividual border</a:t>
            </a:r>
            <a:r>
              <a:rPr lang="en-US" sz="1800" i="0" u="sng" dirty="0">
                <a:effectLst/>
                <a:latin typeface="+mn-lt"/>
              </a:rPr>
              <a:t> </a:t>
            </a:r>
            <a:r>
              <a:rPr lang="en-US" sz="1800" b="1" i="0" u="sng" dirty="0">
                <a:effectLst/>
                <a:latin typeface="+mn-lt"/>
              </a:rPr>
              <a:t>properties</a:t>
            </a:r>
            <a:r>
              <a:rPr lang="en-US" sz="1800" i="0" dirty="0">
                <a:effectLst/>
                <a:latin typeface="+mn-lt"/>
              </a:rPr>
              <a:t> </a:t>
            </a:r>
            <a:r>
              <a:rPr lang="en-US" sz="1800" b="0" i="0" dirty="0">
                <a:effectLst/>
                <a:latin typeface="+mn-lt"/>
              </a:rPr>
              <a:t>in one, </a:t>
            </a:r>
            <a:r>
              <a:rPr lang="en-US" sz="1800" b="1" i="1" dirty="0">
                <a:effectLst/>
                <a:latin typeface="+mn-lt"/>
              </a:rPr>
              <a:t>border</a:t>
            </a:r>
            <a:r>
              <a:rPr lang="en-US" sz="1800" b="0" i="0" dirty="0">
                <a:effectLst/>
                <a:latin typeface="+mn-lt"/>
              </a:rPr>
              <a:t>, property.</a:t>
            </a:r>
          </a:p>
          <a:p>
            <a:pPr>
              <a:lnSpc>
                <a:spcPct val="100000"/>
              </a:lnSpc>
              <a:spcBef>
                <a:spcPts val="600"/>
              </a:spcBef>
            </a:pPr>
            <a:r>
              <a:rPr lang="en-US" sz="1800" dirty="0">
                <a:latin typeface="+mn-lt"/>
              </a:rPr>
              <a:t>Using border as a shorthand property </a:t>
            </a:r>
            <a:r>
              <a:rPr lang="en-US" sz="1800" b="0" i="0" dirty="0">
                <a:effectLst/>
                <a:latin typeface="+mn-lt"/>
              </a:rPr>
              <a:t>helps us shorten the code.</a:t>
            </a:r>
            <a:endParaRPr lang="en-US" sz="1800" dirty="0">
              <a:latin typeface="+mn-lt"/>
              <a:cs typeface="Arial" panose="020B0604020202020204" pitchFamily="34" charset="0"/>
            </a:endParaRPr>
          </a:p>
          <a:p>
            <a:pPr>
              <a:lnSpc>
                <a:spcPct val="100000"/>
              </a:lnSpc>
              <a:spcBef>
                <a:spcPts val="600"/>
              </a:spcBef>
            </a:pPr>
            <a:r>
              <a:rPr lang="en-US" sz="1800" dirty="0">
                <a:latin typeface="+mn-lt"/>
                <a:cs typeface="Arial" panose="020B0604020202020204" pitchFamily="34" charset="0"/>
              </a:rPr>
              <a:t>The border property is used to specify together </a:t>
            </a:r>
            <a:r>
              <a:rPr lang="en-US" sz="1800" b="1" dirty="0">
                <a:latin typeface="+mn-lt"/>
                <a:cs typeface="Arial" panose="020B0604020202020204" pitchFamily="34" charset="0"/>
              </a:rPr>
              <a:t>border-width, border-style </a:t>
            </a:r>
            <a:r>
              <a:rPr lang="en-US" sz="1800" dirty="0">
                <a:latin typeface="+mn-lt"/>
                <a:cs typeface="Arial" panose="020B0604020202020204" pitchFamily="34" charset="0"/>
              </a:rPr>
              <a:t>and</a:t>
            </a:r>
            <a:r>
              <a:rPr lang="en-US" sz="1800" b="1" dirty="0">
                <a:latin typeface="+mn-lt"/>
                <a:cs typeface="Arial" panose="020B0604020202020204" pitchFamily="34" charset="0"/>
              </a:rPr>
              <a:t> border-color </a:t>
            </a:r>
            <a:r>
              <a:rPr lang="en-US" sz="1800" dirty="0">
                <a:latin typeface="+mn-lt"/>
                <a:cs typeface="Arial" panose="020B0604020202020204" pitchFamily="34" charset="0"/>
              </a:rPr>
              <a:t>property – </a:t>
            </a:r>
            <a:r>
              <a:rPr lang="en-US" sz="1800" u="sng" dirty="0">
                <a:latin typeface="+mn-lt"/>
                <a:cs typeface="Arial" panose="020B0604020202020204" pitchFamily="34" charset="0"/>
              </a:rPr>
              <a:t>in that order</a:t>
            </a:r>
            <a:r>
              <a:rPr lang="en-US" sz="1800" dirty="0">
                <a:latin typeface="+mn-lt"/>
                <a:cs typeface="Arial" panose="020B0604020202020204" pitchFamily="34" charset="0"/>
              </a:rPr>
              <a:t>.</a:t>
            </a:r>
          </a:p>
          <a:p>
            <a:pPr>
              <a:lnSpc>
                <a:spcPct val="100000"/>
              </a:lnSpc>
              <a:spcBef>
                <a:spcPts val="600"/>
              </a:spcBef>
            </a:pPr>
            <a:r>
              <a:rPr lang="en-US" sz="1800" dirty="0">
                <a:latin typeface="+mn-lt"/>
                <a:cs typeface="Arial" panose="020B0604020202020204" pitchFamily="34" charset="0"/>
              </a:rPr>
              <a:t>Ex:</a:t>
            </a:r>
          </a:p>
          <a:p>
            <a:pPr marL="0" indent="0">
              <a:lnSpc>
                <a:spcPct val="100000"/>
              </a:lnSpc>
              <a:spcBef>
                <a:spcPts val="600"/>
              </a:spcBef>
              <a:buNone/>
            </a:pPr>
            <a:r>
              <a:rPr lang="en-US" sz="1800" dirty="0">
                <a:latin typeface="+mn-lt"/>
                <a:cs typeface="Arial" panose="020B0604020202020204" pitchFamily="34" charset="0"/>
              </a:rPr>
              <a:t>	</a:t>
            </a:r>
            <a:r>
              <a:rPr lang="en-CA" sz="1600" b="0" i="0" dirty="0">
                <a:effectLst/>
                <a:latin typeface="+mn-lt"/>
              </a:rPr>
              <a:t>div {</a:t>
            </a:r>
            <a:br>
              <a:rPr lang="en-CA" sz="1600" b="0" i="0" dirty="0">
                <a:effectLst/>
                <a:latin typeface="+mn-lt"/>
              </a:rPr>
            </a:br>
            <a:r>
              <a:rPr lang="en-CA" sz="1600" dirty="0">
                <a:latin typeface="+mn-lt"/>
              </a:rPr>
              <a:t>	          </a:t>
            </a:r>
            <a:r>
              <a:rPr lang="en-CA" sz="1600" b="0" i="0" dirty="0">
                <a:effectLst/>
                <a:latin typeface="+mn-lt"/>
              </a:rPr>
              <a:t>border: 2px solid red;		- 2px wide, style: solid, color: red – applied to all four sides</a:t>
            </a:r>
            <a:br>
              <a:rPr lang="en-CA" sz="1600" b="0" i="0" dirty="0">
                <a:effectLst/>
                <a:latin typeface="+mn-lt"/>
              </a:rPr>
            </a:br>
            <a:r>
              <a:rPr lang="en-CA" sz="1600" b="0" i="0" dirty="0">
                <a:effectLst/>
                <a:latin typeface="+mn-lt"/>
              </a:rPr>
              <a:t>	}</a:t>
            </a:r>
          </a:p>
          <a:p>
            <a:pPr marL="0" indent="0">
              <a:lnSpc>
                <a:spcPct val="100000"/>
              </a:lnSpc>
              <a:spcBef>
                <a:spcPts val="600"/>
              </a:spcBef>
              <a:buNone/>
            </a:pPr>
            <a:endParaRPr lang="en-CA" sz="1800" b="0" i="0" dirty="0">
              <a:effectLst/>
              <a:latin typeface="+mn-lt"/>
            </a:endParaRPr>
          </a:p>
          <a:p>
            <a:pPr>
              <a:lnSpc>
                <a:spcPct val="100000"/>
              </a:lnSpc>
              <a:spcBef>
                <a:spcPts val="600"/>
              </a:spcBef>
            </a:pPr>
            <a:r>
              <a:rPr lang="en-US" sz="1800" i="0" dirty="0">
                <a:effectLst/>
                <a:latin typeface="+mn-lt"/>
                <a:cs typeface="Arial" panose="020B0604020202020204" pitchFamily="34" charset="0"/>
              </a:rPr>
              <a:t>There are also </a:t>
            </a:r>
            <a:r>
              <a:rPr lang="en-US" sz="1800" b="1" i="0" dirty="0">
                <a:effectLst/>
                <a:latin typeface="+mn-lt"/>
                <a:cs typeface="Arial" panose="020B0604020202020204" pitchFamily="34" charset="0"/>
              </a:rPr>
              <a:t>additional properties </a:t>
            </a:r>
            <a:r>
              <a:rPr lang="en-US" sz="1800" i="0" dirty="0">
                <a:effectLst/>
                <a:latin typeface="+mn-lt"/>
                <a:cs typeface="Arial" panose="020B0604020202020204" pitchFamily="34" charset="0"/>
              </a:rPr>
              <a:t>for specifying </a:t>
            </a:r>
            <a:r>
              <a:rPr lang="en-US" sz="1800" b="0" i="0" dirty="0">
                <a:solidFill>
                  <a:srgbClr val="000000"/>
                </a:solidFill>
                <a:effectLst/>
                <a:latin typeface="+mn-lt"/>
              </a:rPr>
              <a:t>all the individual border properties </a:t>
            </a:r>
            <a:r>
              <a:rPr lang="en-US" sz="1800" b="1" i="0" dirty="0">
                <a:solidFill>
                  <a:srgbClr val="000000"/>
                </a:solidFill>
                <a:effectLst/>
                <a:latin typeface="+mn-lt"/>
              </a:rPr>
              <a:t>for just one side.</a:t>
            </a:r>
          </a:p>
          <a:p>
            <a:pPr>
              <a:lnSpc>
                <a:spcPct val="100000"/>
              </a:lnSpc>
              <a:spcBef>
                <a:spcPts val="600"/>
              </a:spcBef>
            </a:pPr>
            <a:r>
              <a:rPr lang="en-US" sz="1800" dirty="0">
                <a:solidFill>
                  <a:srgbClr val="000000"/>
                </a:solidFill>
                <a:latin typeface="+mn-lt"/>
              </a:rPr>
              <a:t>Ex:</a:t>
            </a:r>
          </a:p>
          <a:p>
            <a:pPr marL="457200" lvl="1" indent="0">
              <a:lnSpc>
                <a:spcPct val="100000"/>
              </a:lnSpc>
              <a:spcBef>
                <a:spcPts val="600"/>
              </a:spcBef>
              <a:buNone/>
            </a:pPr>
            <a:r>
              <a:rPr lang="en-CA" sz="1600" dirty="0">
                <a:latin typeface="+mn-lt"/>
              </a:rPr>
              <a:t>b</a:t>
            </a:r>
            <a:r>
              <a:rPr lang="en-CA" sz="1600" b="0" i="0" dirty="0">
                <a:effectLst/>
                <a:latin typeface="+mn-lt"/>
              </a:rPr>
              <a:t>order-bottom: 2px solid red;		</a:t>
            </a:r>
            <a:r>
              <a:rPr lang="en-US" sz="1600" dirty="0">
                <a:latin typeface="+mn-lt"/>
                <a:cs typeface="Arial" panose="020B0604020202020204" pitchFamily="34" charset="0"/>
              </a:rPr>
              <a:t> - border properties specified for the bottom border only</a:t>
            </a:r>
            <a:endParaRPr lang="en-US" sz="1600" b="0" i="0" dirty="0">
              <a:solidFill>
                <a:srgbClr val="000000"/>
              </a:solidFill>
              <a:effectLst/>
              <a:latin typeface="+mn-lt"/>
            </a:endParaRPr>
          </a:p>
          <a:p>
            <a:pPr marL="457200" lvl="1" indent="0">
              <a:lnSpc>
                <a:spcPct val="100000"/>
              </a:lnSpc>
              <a:spcBef>
                <a:spcPts val="600"/>
              </a:spcBef>
              <a:buNone/>
            </a:pPr>
            <a:r>
              <a:rPr lang="en-CA" sz="1600" b="0" i="0" dirty="0">
                <a:effectLst/>
                <a:latin typeface="+mn-lt"/>
              </a:rPr>
              <a:t>border-right: 1px dotted blue;		</a:t>
            </a:r>
            <a:r>
              <a:rPr lang="en-US" sz="1600" dirty="0">
                <a:latin typeface="+mn-lt"/>
                <a:cs typeface="Arial" panose="020B0604020202020204" pitchFamily="34" charset="0"/>
              </a:rPr>
              <a:t> - border properties specified for the right border only</a:t>
            </a:r>
          </a:p>
          <a:p>
            <a:pPr marL="457200" lvl="1" indent="0">
              <a:lnSpc>
                <a:spcPct val="100000"/>
              </a:lnSpc>
              <a:spcBef>
                <a:spcPts val="600"/>
              </a:spcBef>
              <a:buNone/>
            </a:pPr>
            <a:r>
              <a:rPr lang="en-US" sz="1600" dirty="0">
                <a:solidFill>
                  <a:srgbClr val="000000"/>
                </a:solidFill>
                <a:latin typeface="+mn-lt"/>
                <a:cs typeface="Arial" panose="020B0604020202020204" pitchFamily="34" charset="0"/>
              </a:rPr>
              <a:t>border-left: </a:t>
            </a:r>
            <a:r>
              <a:rPr lang="en-US" sz="1600" b="1" dirty="0">
                <a:solidFill>
                  <a:srgbClr val="000000"/>
                </a:solidFill>
                <a:latin typeface="+mn-lt"/>
                <a:cs typeface="Arial" panose="020B0604020202020204" pitchFamily="34" charset="0"/>
              </a:rPr>
              <a:t>none</a:t>
            </a:r>
            <a:r>
              <a:rPr lang="en-US" sz="1600" dirty="0">
                <a:solidFill>
                  <a:srgbClr val="000000"/>
                </a:solidFill>
                <a:latin typeface="+mn-lt"/>
                <a:cs typeface="Arial" panose="020B0604020202020204" pitchFamily="34" charset="0"/>
              </a:rPr>
              <a:t>;			 - indicates that there is no border on the left side</a:t>
            </a:r>
            <a:endParaRPr lang="en-CA" sz="1600" dirty="0">
              <a:solidFill>
                <a:srgbClr val="000000"/>
              </a:solidFill>
              <a:latin typeface="+mn-lt"/>
            </a:endParaRPr>
          </a:p>
          <a:p>
            <a:pPr>
              <a:lnSpc>
                <a:spcPct val="100000"/>
              </a:lnSpc>
              <a:spcBef>
                <a:spcPts val="600"/>
              </a:spcBef>
            </a:pPr>
            <a:endParaRPr lang="en-US" sz="1800" dirty="0">
              <a:latin typeface="+mn-lt"/>
              <a:cs typeface="Arial" panose="020B0604020202020204" pitchFamily="34" charset="0"/>
            </a:endParaRP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85807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rmAutofit fontScale="90000"/>
          </a:bodyPr>
          <a:lstStyle/>
          <a:p>
            <a:r>
              <a:rPr lang="en-US" sz="3600" dirty="0"/>
              <a:t>CSS border-radius Property</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152359"/>
            <a:ext cx="11731667" cy="5269826"/>
          </a:xfrm>
        </p:spPr>
        <p:txBody>
          <a:bodyPr>
            <a:noAutofit/>
          </a:bodyPr>
          <a:lstStyle/>
          <a:p>
            <a:pPr>
              <a:lnSpc>
                <a:spcPct val="100000"/>
              </a:lnSpc>
              <a:spcBef>
                <a:spcPts val="600"/>
              </a:spcBef>
            </a:pPr>
            <a:r>
              <a:rPr lang="en-US" sz="1800" dirty="0">
                <a:latin typeface="+mn-lt"/>
              </a:rPr>
              <a:t>border-radius property is </a:t>
            </a:r>
            <a:r>
              <a:rPr lang="en-US" sz="1800" b="1" dirty="0">
                <a:latin typeface="+mn-lt"/>
              </a:rPr>
              <a:t>used to add rounded borders </a:t>
            </a:r>
            <a:r>
              <a:rPr lang="en-US" sz="1800" dirty="0">
                <a:latin typeface="+mn-lt"/>
              </a:rPr>
              <a:t>to an element.</a:t>
            </a:r>
            <a:br>
              <a:rPr lang="en-US" sz="1800" dirty="0">
                <a:latin typeface="+mn-lt"/>
              </a:rPr>
            </a:br>
            <a:endParaRPr lang="en-CA" sz="1800" dirty="0">
              <a:latin typeface="+mn-lt"/>
            </a:endParaRPr>
          </a:p>
          <a:p>
            <a:pPr marL="914400" lvl="2" indent="0">
              <a:lnSpc>
                <a:spcPct val="100000"/>
              </a:lnSpc>
              <a:spcBef>
                <a:spcPts val="600"/>
              </a:spcBef>
              <a:buNone/>
            </a:pPr>
            <a:r>
              <a:rPr lang="en-CA" sz="1600" dirty="0">
                <a:latin typeface="+mn-lt"/>
              </a:rPr>
              <a:t>div</a:t>
            </a:r>
            <a:r>
              <a:rPr lang="en-CA" sz="1600" b="0" i="0" dirty="0">
                <a:effectLst/>
                <a:latin typeface="+mn-lt"/>
              </a:rPr>
              <a:t> {</a:t>
            </a:r>
            <a:br>
              <a:rPr lang="en-CA" sz="1600" b="0" i="0" dirty="0">
                <a:effectLst/>
                <a:latin typeface="+mn-lt"/>
              </a:rPr>
            </a:br>
            <a:r>
              <a:rPr lang="en-CA" sz="1600" dirty="0">
                <a:latin typeface="+mn-lt"/>
              </a:rPr>
              <a:t>	</a:t>
            </a:r>
            <a:r>
              <a:rPr lang="en-CA" sz="1600" b="0" i="0" dirty="0">
                <a:effectLst/>
                <a:latin typeface="+mn-lt"/>
              </a:rPr>
              <a:t>border: 3px solid blue;</a:t>
            </a:r>
            <a:br>
              <a:rPr lang="en-CA" sz="1600" b="0" i="0" dirty="0">
                <a:effectLst/>
                <a:latin typeface="+mn-lt"/>
              </a:rPr>
            </a:br>
            <a:r>
              <a:rPr lang="en-CA" sz="1600" dirty="0">
                <a:latin typeface="+mn-lt"/>
              </a:rPr>
              <a:t>	</a:t>
            </a:r>
            <a:r>
              <a:rPr lang="en-CA" sz="1600" b="0" i="0" dirty="0">
                <a:effectLst/>
                <a:latin typeface="+mn-lt"/>
              </a:rPr>
              <a:t>border-radius: 11px;		- all four corners will have 11px radius</a:t>
            </a:r>
            <a:br>
              <a:rPr lang="en-CA" sz="1600" b="0" i="0" dirty="0">
                <a:effectLst/>
                <a:latin typeface="+mn-lt"/>
              </a:rPr>
            </a:br>
            <a:r>
              <a:rPr lang="en-CA" sz="1600" b="0" i="0" dirty="0">
                <a:effectLst/>
                <a:latin typeface="+mn-lt"/>
              </a:rPr>
              <a:t>}</a:t>
            </a:r>
          </a:p>
          <a:p>
            <a:pPr marL="914400" lvl="2" indent="0">
              <a:lnSpc>
                <a:spcPct val="100000"/>
              </a:lnSpc>
              <a:spcBef>
                <a:spcPts val="600"/>
              </a:spcBef>
              <a:buNone/>
            </a:pPr>
            <a:endParaRPr lang="en-CA" sz="1600" b="0" i="0" dirty="0">
              <a:effectLst/>
              <a:latin typeface="+mn-lt"/>
            </a:endParaRPr>
          </a:p>
          <a:p>
            <a:pPr>
              <a:lnSpc>
                <a:spcPct val="100000"/>
              </a:lnSpc>
              <a:spcBef>
                <a:spcPts val="600"/>
              </a:spcBef>
            </a:pPr>
            <a:r>
              <a:rPr lang="en-US" sz="1800" dirty="0">
                <a:latin typeface="+mn-lt"/>
                <a:cs typeface="Arial" panose="020B0604020202020204" pitchFamily="34" charset="0"/>
              </a:rPr>
              <a:t>The </a:t>
            </a:r>
            <a:r>
              <a:rPr lang="en-US" sz="1800" dirty="0">
                <a:latin typeface="+mn-lt"/>
              </a:rPr>
              <a:t>border-radius</a:t>
            </a:r>
            <a:r>
              <a:rPr lang="en-US" sz="1800" dirty="0">
                <a:latin typeface="+mn-lt"/>
                <a:cs typeface="Arial" panose="020B0604020202020204" pitchFamily="34" charset="0"/>
              </a:rPr>
              <a:t> property can use a combination of </a:t>
            </a:r>
            <a:r>
              <a:rPr lang="en-US" sz="1800" b="1" dirty="0">
                <a:latin typeface="+mn-lt"/>
                <a:cs typeface="Arial" panose="020B0604020202020204" pitchFamily="34" charset="0"/>
              </a:rPr>
              <a:t>different values, for the 4 different corners</a:t>
            </a:r>
            <a:br>
              <a:rPr lang="en-US" sz="1800" b="1" dirty="0">
                <a:latin typeface="+mn-lt"/>
                <a:cs typeface="Arial" panose="020B0604020202020204" pitchFamily="34" charset="0"/>
              </a:rPr>
            </a:br>
            <a:endParaRPr lang="en-US" sz="1800" b="1" dirty="0">
              <a:latin typeface="+mn-lt"/>
              <a:cs typeface="Arial" panose="020B0604020202020204" pitchFamily="34" charset="0"/>
            </a:endParaRPr>
          </a:p>
          <a:p>
            <a:pPr marL="0" indent="0">
              <a:lnSpc>
                <a:spcPct val="100000"/>
              </a:lnSpc>
              <a:spcBef>
                <a:spcPts val="600"/>
              </a:spcBef>
              <a:buNone/>
            </a:pPr>
            <a:r>
              <a:rPr lang="en-US" sz="1800" b="1" dirty="0">
                <a:latin typeface="+mn-lt"/>
                <a:cs typeface="Arial" panose="020B0604020202020204" pitchFamily="34" charset="0"/>
              </a:rPr>
              <a:t>	</a:t>
            </a:r>
            <a:r>
              <a:rPr lang="en-US" sz="1600" dirty="0">
                <a:latin typeface="+mn-lt"/>
                <a:cs typeface="Arial" panose="020B0604020202020204" pitchFamily="34" charset="0"/>
              </a:rPr>
              <a:t>p {</a:t>
            </a:r>
          </a:p>
          <a:p>
            <a:pPr marL="0" indent="0">
              <a:lnSpc>
                <a:spcPct val="100000"/>
              </a:lnSpc>
              <a:spcBef>
                <a:spcPts val="600"/>
              </a:spcBef>
              <a:buNone/>
            </a:pPr>
            <a:r>
              <a:rPr lang="en-US" sz="1600" b="0" i="0" dirty="0">
                <a:effectLst/>
                <a:latin typeface="+mn-lt"/>
                <a:cs typeface="Arial" panose="020B0604020202020204" pitchFamily="34" charset="0"/>
              </a:rPr>
              <a:t>		</a:t>
            </a:r>
            <a:r>
              <a:rPr lang="en-CA" sz="1600" b="0" i="0" dirty="0">
                <a:effectLst/>
                <a:latin typeface="+mn-lt"/>
              </a:rPr>
              <a:t>border: 3px solid blue; 		</a:t>
            </a:r>
            <a:r>
              <a:rPr lang="en-US" sz="1600">
                <a:latin typeface="+mn-lt"/>
                <a:cs typeface="Arial" panose="020B0604020202020204" pitchFamily="34" charset="0"/>
              </a:rPr>
              <a:t> - </a:t>
            </a:r>
            <a:r>
              <a:rPr lang="en-US" sz="1600">
                <a:latin typeface="+mn-lt"/>
              </a:rPr>
              <a:t>top-left 11px, top-right 5px, lower-right 0, lower-left 7px corner;</a:t>
            </a:r>
            <a:endParaRPr lang="en-CA" sz="1600" b="0" i="0" dirty="0">
              <a:effectLst/>
              <a:latin typeface="+mn-lt"/>
            </a:endParaRPr>
          </a:p>
          <a:p>
            <a:pPr marL="0" indent="0">
              <a:lnSpc>
                <a:spcPct val="100000"/>
              </a:lnSpc>
              <a:spcBef>
                <a:spcPts val="600"/>
              </a:spcBef>
              <a:buNone/>
            </a:pPr>
            <a:r>
              <a:rPr lang="en-CA" sz="1600" dirty="0">
                <a:latin typeface="+mn-lt"/>
              </a:rPr>
              <a:t>		</a:t>
            </a:r>
            <a:r>
              <a:rPr lang="en-US" sz="1600" dirty="0">
                <a:latin typeface="+mn-lt"/>
              </a:rPr>
              <a:t>border-radius</a:t>
            </a:r>
            <a:r>
              <a:rPr lang="en-US" sz="1600" dirty="0">
                <a:latin typeface="+mn-lt"/>
                <a:cs typeface="Arial" panose="020B0604020202020204" pitchFamily="34" charset="0"/>
              </a:rPr>
              <a:t>: </a:t>
            </a:r>
            <a:r>
              <a:rPr lang="en-CA" sz="1600" i="0" dirty="0">
                <a:effectLst/>
                <a:latin typeface="+mn-lt"/>
                <a:cs typeface="Arial" panose="020B0604020202020204" pitchFamily="34" charset="0"/>
              </a:rPr>
              <a:t>11px 5px 0 7px</a:t>
            </a:r>
            <a:r>
              <a:rPr lang="en-US" sz="1600" dirty="0">
                <a:latin typeface="+mn-lt"/>
                <a:cs typeface="Arial" panose="020B0604020202020204" pitchFamily="34" charset="0"/>
              </a:rPr>
              <a:t>; </a:t>
            </a:r>
          </a:p>
          <a:p>
            <a:pPr marL="0" indent="0">
              <a:lnSpc>
                <a:spcPct val="100000"/>
              </a:lnSpc>
              <a:spcBef>
                <a:spcPts val="600"/>
              </a:spcBef>
              <a:buNone/>
            </a:pPr>
            <a:r>
              <a:rPr lang="en-US" sz="1600" dirty="0">
                <a:latin typeface="+mn-lt"/>
                <a:cs typeface="Arial" panose="020B0604020202020204" pitchFamily="34" charset="0"/>
              </a:rPr>
              <a:t>	}	</a:t>
            </a:r>
            <a:endParaRPr lang="en-US" sz="1600" dirty="0">
              <a:latin typeface="+mn-lt"/>
            </a:endParaRP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61138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rmAutofit fontScale="90000"/>
          </a:bodyPr>
          <a:lstStyle/>
          <a:p>
            <a:r>
              <a:rPr lang="en-US" sz="3600" dirty="0"/>
              <a:t>CSS box-shadow Property</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152359"/>
            <a:ext cx="11731667" cy="5269826"/>
          </a:xfrm>
        </p:spPr>
        <p:txBody>
          <a:bodyPr>
            <a:noAutofit/>
          </a:bodyPr>
          <a:lstStyle/>
          <a:p>
            <a:pPr>
              <a:lnSpc>
                <a:spcPct val="100000"/>
              </a:lnSpc>
              <a:spcBef>
                <a:spcPts val="600"/>
              </a:spcBef>
            </a:pPr>
            <a:r>
              <a:rPr lang="en-US" sz="1800" b="1" i="1" dirty="0">
                <a:latin typeface="+mn-lt"/>
              </a:rPr>
              <a:t>box-shadow</a:t>
            </a:r>
            <a:r>
              <a:rPr lang="en-US" sz="1800" b="1" dirty="0">
                <a:latin typeface="+mn-lt"/>
              </a:rPr>
              <a:t> property </a:t>
            </a:r>
            <a:r>
              <a:rPr lang="en-US" sz="1800" dirty="0">
                <a:latin typeface="+mn-lt"/>
              </a:rPr>
              <a:t>applies shadow to elements.</a:t>
            </a:r>
          </a:p>
          <a:p>
            <a:pPr>
              <a:lnSpc>
                <a:spcPct val="100000"/>
              </a:lnSpc>
              <a:spcBef>
                <a:spcPts val="600"/>
              </a:spcBef>
            </a:pPr>
            <a:r>
              <a:rPr lang="en-US" sz="1800" dirty="0">
                <a:latin typeface="+mn-lt"/>
              </a:rPr>
              <a:t>Syntax:</a:t>
            </a:r>
          </a:p>
          <a:p>
            <a:pPr lvl="1">
              <a:lnSpc>
                <a:spcPct val="100000"/>
              </a:lnSpc>
              <a:spcBef>
                <a:spcPts val="600"/>
              </a:spcBef>
            </a:pPr>
            <a:r>
              <a:rPr lang="en-US" sz="1800" dirty="0">
                <a:latin typeface="+mn-lt"/>
              </a:rPr>
              <a:t>box-shadow: </a:t>
            </a:r>
            <a:r>
              <a:rPr lang="en-US" sz="1800" dirty="0" err="1">
                <a:latin typeface="+mn-lt"/>
              </a:rPr>
              <a:t>horizontalShadow</a:t>
            </a:r>
            <a:r>
              <a:rPr lang="en-US" sz="1800" dirty="0">
                <a:latin typeface="+mn-lt"/>
              </a:rPr>
              <a:t> </a:t>
            </a:r>
            <a:r>
              <a:rPr lang="en-US" sz="1800" dirty="0" err="1">
                <a:latin typeface="+mn-lt"/>
              </a:rPr>
              <a:t>verticalShadow</a:t>
            </a:r>
            <a:r>
              <a:rPr lang="en-US" sz="1800" dirty="0">
                <a:latin typeface="+mn-lt"/>
              </a:rPr>
              <a:t> </a:t>
            </a:r>
            <a:r>
              <a:rPr lang="en-US" sz="1800" dirty="0" err="1">
                <a:latin typeface="+mn-lt"/>
              </a:rPr>
              <a:t>blurEffect</a:t>
            </a:r>
            <a:r>
              <a:rPr lang="en-US" sz="1800" dirty="0">
                <a:latin typeface="+mn-lt"/>
              </a:rPr>
              <a:t> spread color;</a:t>
            </a:r>
          </a:p>
          <a:p>
            <a:pPr marL="457200" lvl="1" indent="0">
              <a:lnSpc>
                <a:spcPct val="100000"/>
              </a:lnSpc>
              <a:spcBef>
                <a:spcPts val="600"/>
              </a:spcBef>
              <a:buNone/>
            </a:pPr>
            <a:endParaRPr lang="en-US" sz="1400" dirty="0">
              <a:latin typeface="+mn-lt"/>
            </a:endParaRPr>
          </a:p>
          <a:p>
            <a:pPr>
              <a:lnSpc>
                <a:spcPct val="100000"/>
              </a:lnSpc>
              <a:spcBef>
                <a:spcPts val="600"/>
              </a:spcBef>
            </a:pPr>
            <a:r>
              <a:rPr lang="en-US" sz="1800" dirty="0">
                <a:latin typeface="+mn-lt"/>
              </a:rPr>
              <a:t>Can specify all or some of the values:</a:t>
            </a:r>
          </a:p>
          <a:p>
            <a:pPr lvl="1">
              <a:lnSpc>
                <a:spcPct val="100000"/>
              </a:lnSpc>
              <a:spcBef>
                <a:spcPts val="600"/>
              </a:spcBef>
            </a:pPr>
            <a:r>
              <a:rPr lang="en-US" sz="1600" b="0" i="0" dirty="0">
                <a:effectLst/>
                <a:latin typeface="+mn-lt"/>
              </a:rPr>
              <a:t>only the </a:t>
            </a:r>
            <a:r>
              <a:rPr lang="en-US" sz="1600" b="1" i="0" dirty="0">
                <a:effectLst/>
                <a:latin typeface="+mn-lt"/>
              </a:rPr>
              <a:t>horizontal</a:t>
            </a:r>
            <a:r>
              <a:rPr lang="en-US" sz="1600" b="0" i="0" dirty="0">
                <a:effectLst/>
                <a:latin typeface="+mn-lt"/>
              </a:rPr>
              <a:t> </a:t>
            </a:r>
            <a:r>
              <a:rPr lang="en-US" sz="1600" b="1" i="0" dirty="0">
                <a:effectLst/>
                <a:latin typeface="+mn-lt"/>
              </a:rPr>
              <a:t>shadow</a:t>
            </a:r>
            <a:r>
              <a:rPr lang="en-US" sz="1600" b="0" i="0" dirty="0">
                <a:effectLst/>
                <a:latin typeface="+mn-lt"/>
              </a:rPr>
              <a:t> and the </a:t>
            </a:r>
            <a:r>
              <a:rPr lang="en-US" sz="1600" b="1" i="0" dirty="0">
                <a:effectLst/>
                <a:latin typeface="+mn-lt"/>
              </a:rPr>
              <a:t>vertical</a:t>
            </a:r>
            <a:r>
              <a:rPr lang="en-US" sz="1600" b="0" i="0" dirty="0">
                <a:effectLst/>
                <a:latin typeface="+mn-lt"/>
              </a:rPr>
              <a:t> </a:t>
            </a:r>
            <a:r>
              <a:rPr lang="en-US" sz="1600" b="1" i="0" dirty="0">
                <a:effectLst/>
                <a:latin typeface="+mn-lt"/>
              </a:rPr>
              <a:t>shadow</a:t>
            </a:r>
            <a:r>
              <a:rPr lang="en-US" sz="1600" b="0" i="0" dirty="0">
                <a:effectLst/>
                <a:latin typeface="+mn-lt"/>
              </a:rPr>
              <a:t>:</a:t>
            </a:r>
            <a:br>
              <a:rPr lang="en-US" sz="1600" b="0" i="0" dirty="0">
                <a:effectLst/>
                <a:latin typeface="+mn-lt"/>
              </a:rPr>
            </a:br>
            <a:r>
              <a:rPr lang="en-CA" sz="1600" b="0" i="0" dirty="0">
                <a:solidFill>
                  <a:schemeClr val="bg2">
                    <a:lumMod val="50000"/>
                  </a:schemeClr>
                </a:solidFill>
                <a:effectLst/>
                <a:latin typeface="+mn-lt"/>
              </a:rPr>
              <a:t>box-shadow: </a:t>
            </a:r>
            <a:r>
              <a:rPr lang="en-CA" sz="1600" i="0" dirty="0">
                <a:solidFill>
                  <a:srgbClr val="131313"/>
                </a:solidFill>
                <a:effectLst/>
                <a:latin typeface="+mn-lt"/>
              </a:rPr>
              <a:t>10px </a:t>
            </a:r>
            <a:r>
              <a:rPr lang="en-CA" sz="1600" i="0" dirty="0" err="1">
                <a:solidFill>
                  <a:srgbClr val="131313"/>
                </a:solidFill>
                <a:effectLst/>
                <a:latin typeface="+mn-lt"/>
              </a:rPr>
              <a:t>10px</a:t>
            </a:r>
            <a:r>
              <a:rPr lang="en-CA" sz="1600" i="0" dirty="0">
                <a:solidFill>
                  <a:srgbClr val="131313"/>
                </a:solidFill>
                <a:effectLst/>
                <a:latin typeface="+mn-lt"/>
              </a:rPr>
              <a:t>;</a:t>
            </a:r>
          </a:p>
          <a:p>
            <a:pPr marL="457200" lvl="1" indent="0">
              <a:lnSpc>
                <a:spcPct val="100000"/>
              </a:lnSpc>
              <a:spcBef>
                <a:spcPts val="600"/>
              </a:spcBef>
              <a:buNone/>
            </a:pPr>
            <a:endParaRPr lang="en-US" sz="1600" dirty="0">
              <a:latin typeface="+mn-lt"/>
            </a:endParaRPr>
          </a:p>
          <a:p>
            <a:pPr lvl="1">
              <a:lnSpc>
                <a:spcPct val="100000"/>
              </a:lnSpc>
              <a:spcBef>
                <a:spcPts val="600"/>
              </a:spcBef>
            </a:pPr>
            <a:r>
              <a:rPr lang="en-US" sz="1600" b="0" i="0" dirty="0">
                <a:effectLst/>
                <a:latin typeface="+mn-lt"/>
              </a:rPr>
              <a:t>the horizontal shadow and the vertical shadow, and with the </a:t>
            </a:r>
            <a:r>
              <a:rPr lang="en-US" sz="1600" b="1" i="0" dirty="0">
                <a:effectLst/>
                <a:latin typeface="+mn-lt"/>
              </a:rPr>
              <a:t>shadow </a:t>
            </a:r>
            <a:r>
              <a:rPr lang="en-US" sz="1600" b="1" i="0" dirty="0" err="1">
                <a:effectLst/>
                <a:latin typeface="+mn-lt"/>
              </a:rPr>
              <a:t>colour</a:t>
            </a:r>
            <a:r>
              <a:rPr lang="en-US" sz="1600" b="0" i="0" dirty="0">
                <a:effectLst/>
                <a:latin typeface="+mn-lt"/>
              </a:rPr>
              <a:t>:</a:t>
            </a:r>
            <a:br>
              <a:rPr lang="en-US" sz="1600" b="0" i="0" dirty="0">
                <a:effectLst/>
                <a:latin typeface="+mn-lt"/>
              </a:rPr>
            </a:br>
            <a:r>
              <a:rPr lang="en-CA" sz="1600" b="0" i="0" dirty="0">
                <a:solidFill>
                  <a:schemeClr val="bg2">
                    <a:lumMod val="50000"/>
                  </a:schemeClr>
                </a:solidFill>
                <a:effectLst/>
                <a:latin typeface="+mn-lt"/>
              </a:rPr>
              <a:t>box-shadow: 10px 10px </a:t>
            </a:r>
            <a:r>
              <a:rPr lang="en-CA" sz="1600" b="0" i="0" dirty="0">
                <a:solidFill>
                  <a:srgbClr val="131313"/>
                </a:solidFill>
                <a:effectLst/>
                <a:latin typeface="+mn-lt"/>
              </a:rPr>
              <a:t>grey</a:t>
            </a:r>
            <a:r>
              <a:rPr lang="en-CA" sz="1600" b="0" i="0" dirty="0">
                <a:solidFill>
                  <a:schemeClr val="bg2">
                    <a:lumMod val="50000"/>
                  </a:schemeClr>
                </a:solidFill>
                <a:effectLst/>
                <a:latin typeface="+mn-lt"/>
              </a:rPr>
              <a:t>;</a:t>
            </a:r>
            <a:br>
              <a:rPr lang="en-CA" sz="1600" b="0" i="0" dirty="0">
                <a:solidFill>
                  <a:schemeClr val="bg2">
                    <a:lumMod val="50000"/>
                  </a:schemeClr>
                </a:solidFill>
                <a:effectLst/>
                <a:latin typeface="+mn-lt"/>
              </a:rPr>
            </a:br>
            <a:endParaRPr lang="en-CA" sz="1600" b="0" i="0" dirty="0">
              <a:solidFill>
                <a:schemeClr val="bg2">
                  <a:lumMod val="50000"/>
                </a:schemeClr>
              </a:solidFill>
              <a:effectLst/>
              <a:latin typeface="+mn-lt"/>
            </a:endParaRPr>
          </a:p>
          <a:p>
            <a:pPr lvl="1">
              <a:lnSpc>
                <a:spcPct val="100000"/>
              </a:lnSpc>
              <a:spcBef>
                <a:spcPts val="600"/>
              </a:spcBef>
            </a:pPr>
            <a:r>
              <a:rPr lang="en-US" sz="1600" b="0" i="0" dirty="0">
                <a:effectLst/>
                <a:latin typeface="+mn-lt"/>
              </a:rPr>
              <a:t>the horizontal shadow and the vertical shadow, shadow </a:t>
            </a:r>
            <a:r>
              <a:rPr lang="en-US" sz="1600" b="0" i="0" dirty="0" err="1">
                <a:effectLst/>
                <a:latin typeface="+mn-lt"/>
              </a:rPr>
              <a:t>colour</a:t>
            </a:r>
            <a:r>
              <a:rPr lang="en-US" sz="1600" b="0" i="0" dirty="0">
                <a:effectLst/>
                <a:latin typeface="+mn-lt"/>
              </a:rPr>
              <a:t>, and with the </a:t>
            </a:r>
            <a:r>
              <a:rPr lang="en-US" sz="1600" b="1" i="0" dirty="0">
                <a:effectLst/>
                <a:latin typeface="+mn-lt"/>
              </a:rPr>
              <a:t>blur effect</a:t>
            </a:r>
            <a:r>
              <a:rPr lang="en-US" sz="1600" b="0" i="0" dirty="0">
                <a:effectLst/>
                <a:latin typeface="+mn-lt"/>
              </a:rPr>
              <a:t>:</a:t>
            </a:r>
            <a:br>
              <a:rPr lang="en-US" sz="1600" b="0" i="0" dirty="0">
                <a:effectLst/>
                <a:latin typeface="+mn-lt"/>
              </a:rPr>
            </a:br>
            <a:r>
              <a:rPr lang="en-CA" sz="1600" b="0" i="0" dirty="0">
                <a:solidFill>
                  <a:schemeClr val="bg2">
                    <a:lumMod val="50000"/>
                  </a:schemeClr>
                </a:solidFill>
                <a:effectLst/>
                <a:latin typeface="+mn-lt"/>
              </a:rPr>
              <a:t>box-shadow: 10px 10px </a:t>
            </a:r>
            <a:r>
              <a:rPr lang="en-CA" sz="1600" dirty="0">
                <a:solidFill>
                  <a:srgbClr val="131313"/>
                </a:solidFill>
                <a:latin typeface="+mn-lt"/>
              </a:rPr>
              <a:t>8</a:t>
            </a:r>
            <a:r>
              <a:rPr lang="en-CA" sz="1600" b="0" i="0" dirty="0">
                <a:solidFill>
                  <a:srgbClr val="131313"/>
                </a:solidFill>
                <a:effectLst/>
                <a:latin typeface="+mn-lt"/>
              </a:rPr>
              <a:t>px</a:t>
            </a:r>
            <a:r>
              <a:rPr lang="en-CA" sz="1600" b="0" i="0" dirty="0">
                <a:solidFill>
                  <a:schemeClr val="bg2">
                    <a:lumMod val="50000"/>
                  </a:schemeClr>
                </a:solidFill>
                <a:effectLst/>
                <a:latin typeface="+mn-lt"/>
              </a:rPr>
              <a:t> grey;</a:t>
            </a:r>
          </a:p>
          <a:p>
            <a:pPr marL="457200" lvl="1" indent="0">
              <a:lnSpc>
                <a:spcPct val="100000"/>
              </a:lnSpc>
              <a:spcBef>
                <a:spcPts val="600"/>
              </a:spcBef>
              <a:buNone/>
            </a:pPr>
            <a:endParaRPr lang="en-CA" sz="1600" b="0" i="0" dirty="0">
              <a:effectLst/>
              <a:latin typeface="+mn-lt"/>
            </a:endParaRPr>
          </a:p>
          <a:p>
            <a:pPr lvl="1">
              <a:lnSpc>
                <a:spcPct val="100000"/>
              </a:lnSpc>
              <a:spcBef>
                <a:spcPts val="600"/>
              </a:spcBef>
            </a:pPr>
            <a:r>
              <a:rPr lang="en-US" sz="1600" b="0" i="0" dirty="0">
                <a:effectLst/>
                <a:latin typeface="+mn-lt"/>
              </a:rPr>
              <a:t>the horizontal shadow and the vertical shadow, shadow </a:t>
            </a:r>
            <a:r>
              <a:rPr lang="en-US" sz="1600" b="0" i="0" dirty="0" err="1">
                <a:effectLst/>
                <a:latin typeface="+mn-lt"/>
              </a:rPr>
              <a:t>colour</a:t>
            </a:r>
            <a:r>
              <a:rPr lang="en-US" sz="1600" b="0" i="0" dirty="0">
                <a:effectLst/>
                <a:latin typeface="+mn-lt"/>
              </a:rPr>
              <a:t>, blur effect and </a:t>
            </a:r>
            <a:r>
              <a:rPr lang="en-US" sz="1600" b="1" i="0" dirty="0">
                <a:effectLst/>
                <a:latin typeface="+mn-lt"/>
              </a:rPr>
              <a:t>spread</a:t>
            </a:r>
            <a:r>
              <a:rPr lang="en-US" sz="1600" b="0" i="0" dirty="0">
                <a:effectLst/>
                <a:latin typeface="+mn-lt"/>
              </a:rPr>
              <a:t>:</a:t>
            </a:r>
            <a:br>
              <a:rPr lang="en-US" sz="1600" b="0" i="0" dirty="0">
                <a:effectLst/>
                <a:latin typeface="+mn-lt"/>
              </a:rPr>
            </a:br>
            <a:r>
              <a:rPr lang="en-CA" sz="1600" b="0" i="0" dirty="0">
                <a:solidFill>
                  <a:schemeClr val="bg2">
                    <a:lumMod val="50000"/>
                  </a:schemeClr>
                </a:solidFill>
                <a:effectLst/>
                <a:latin typeface="+mn-lt"/>
              </a:rPr>
              <a:t>box-shadow: 10px 10px 8px </a:t>
            </a:r>
            <a:r>
              <a:rPr lang="en-CA" sz="1600" b="0" i="0" dirty="0">
                <a:solidFill>
                  <a:srgbClr val="131313"/>
                </a:solidFill>
                <a:effectLst/>
                <a:latin typeface="+mn-lt"/>
              </a:rPr>
              <a:t>4px </a:t>
            </a:r>
            <a:r>
              <a:rPr lang="en-CA" sz="1600" b="0" i="0" dirty="0">
                <a:solidFill>
                  <a:schemeClr val="bg2">
                    <a:lumMod val="50000"/>
                  </a:schemeClr>
                </a:solidFill>
                <a:effectLst/>
                <a:latin typeface="+mn-lt"/>
              </a:rPr>
              <a:t>grey;</a:t>
            </a:r>
            <a:endParaRPr lang="en-US" sz="1600" b="1" dirty="0">
              <a:latin typeface="+mn-lt"/>
            </a:endParaRPr>
          </a:p>
          <a:p>
            <a:pPr>
              <a:lnSpc>
                <a:spcPct val="100000"/>
              </a:lnSpc>
              <a:spcBef>
                <a:spcPts val="600"/>
              </a:spcBef>
            </a:pPr>
            <a:endParaRPr lang="en-US" sz="1800" dirty="0">
              <a:latin typeface="+mn-lt"/>
              <a:cs typeface="Arial" panose="020B0604020202020204" pitchFamily="34" charset="0"/>
            </a:endParaRP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05343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4E2DF6-CD1E-42FB-B9EA-62FECE592BD2}"/>
              </a:ext>
            </a:extLst>
          </p:cNvPr>
          <p:cNvSpPr>
            <a:spLocks noGrp="1"/>
          </p:cNvSpPr>
          <p:nvPr>
            <p:ph type="title"/>
          </p:nvPr>
        </p:nvSpPr>
        <p:spPr>
          <a:xfrm>
            <a:off x="240631" y="485128"/>
            <a:ext cx="11694694" cy="465364"/>
          </a:xfrm>
        </p:spPr>
        <p:txBody>
          <a:bodyPr>
            <a:noAutofit/>
          </a:bodyPr>
          <a:lstStyle/>
          <a:p>
            <a:r>
              <a:rPr lang="en-US" sz="3200" dirty="0">
                <a:latin typeface="Open Sans Semibold" panose="020B0604020202020204" charset="0"/>
                <a:ea typeface="Open Sans Semibold" panose="020B0604020202020204" charset="0"/>
                <a:cs typeface="Open Sans Semibold" panose="020B0604020202020204" charset="0"/>
              </a:rPr>
              <a:t>References</a:t>
            </a:r>
          </a:p>
        </p:txBody>
      </p:sp>
      <p:sp>
        <p:nvSpPr>
          <p:cNvPr id="4" name="Content Placeholder 3">
            <a:extLst>
              <a:ext uri="{FF2B5EF4-FFF2-40B4-BE49-F238E27FC236}">
                <a16:creationId xmlns:a16="http://schemas.microsoft.com/office/drawing/2014/main" id="{95C8D13A-5F01-4EF8-817E-AFF2631B9094}"/>
              </a:ext>
            </a:extLst>
          </p:cNvPr>
          <p:cNvSpPr>
            <a:spLocks noGrp="1"/>
          </p:cNvSpPr>
          <p:nvPr>
            <p:ph idx="1"/>
          </p:nvPr>
        </p:nvSpPr>
        <p:spPr>
          <a:xfrm>
            <a:off x="240632" y="1094876"/>
            <a:ext cx="11694694" cy="5450304"/>
          </a:xfrm>
        </p:spPr>
        <p:txBody>
          <a:bodyPr>
            <a:noAutofit/>
          </a:bodyPr>
          <a:lstStyle/>
          <a:p>
            <a:pPr>
              <a:lnSpc>
                <a:spcPct val="100000"/>
              </a:lnSpc>
              <a:spcBef>
                <a:spcPts val="300"/>
              </a:spcBef>
            </a:pPr>
            <a:r>
              <a:rPr lang="en-US" sz="1800" dirty="0">
                <a:latin typeface="+mj-lt"/>
              </a:rPr>
              <a:t>https://www.w3schools.com/css/css_boxmodel.asp</a:t>
            </a:r>
          </a:p>
          <a:p>
            <a:pPr>
              <a:lnSpc>
                <a:spcPct val="100000"/>
              </a:lnSpc>
              <a:spcBef>
                <a:spcPts val="300"/>
              </a:spcBef>
            </a:pPr>
            <a:r>
              <a:rPr lang="en-US" sz="1800" dirty="0">
                <a:latin typeface="+mj-lt"/>
              </a:rPr>
              <a:t>https://www.w3schools.com/css/css_dimension.asp</a:t>
            </a:r>
          </a:p>
          <a:p>
            <a:pPr>
              <a:lnSpc>
                <a:spcPct val="100000"/>
              </a:lnSpc>
              <a:spcBef>
                <a:spcPts val="300"/>
              </a:spcBef>
            </a:pPr>
            <a:r>
              <a:rPr lang="en-US" sz="1800" dirty="0">
                <a:latin typeface="+mj-lt"/>
              </a:rPr>
              <a:t>https://www.w3schools.com/css/css_padding.asp</a:t>
            </a:r>
          </a:p>
          <a:p>
            <a:pPr>
              <a:lnSpc>
                <a:spcPct val="100000"/>
              </a:lnSpc>
              <a:spcBef>
                <a:spcPts val="300"/>
              </a:spcBef>
            </a:pPr>
            <a:r>
              <a:rPr lang="en-US" sz="1800" dirty="0">
                <a:latin typeface="+mj-lt"/>
              </a:rPr>
              <a:t>https://www.w3schools.com/css/css_margin.asp</a:t>
            </a:r>
          </a:p>
          <a:p>
            <a:pPr>
              <a:lnSpc>
                <a:spcPct val="100000"/>
              </a:lnSpc>
              <a:spcBef>
                <a:spcPts val="300"/>
              </a:spcBef>
            </a:pPr>
            <a:r>
              <a:rPr lang="en-US" sz="1800" dirty="0">
                <a:latin typeface="+mj-lt"/>
              </a:rPr>
              <a:t>https://www.w3schools.com/css/css_border.asp</a:t>
            </a:r>
          </a:p>
        </p:txBody>
      </p:sp>
      <p:cxnSp>
        <p:nvCxnSpPr>
          <p:cNvPr id="5" name="Straight Connector 4">
            <a:extLst>
              <a:ext uri="{FF2B5EF4-FFF2-40B4-BE49-F238E27FC236}">
                <a16:creationId xmlns:a16="http://schemas.microsoft.com/office/drawing/2014/main" id="{DB621024-FC8B-481A-8155-FD55ACCC4EE5}"/>
              </a:ext>
            </a:extLst>
          </p:cNvPr>
          <p:cNvCxnSpPr>
            <a:cxnSpLocks/>
          </p:cNvCxnSpPr>
          <p:nvPr/>
        </p:nvCxnSpPr>
        <p:spPr>
          <a:xfrm>
            <a:off x="230166" y="968784"/>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99834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9F6EBC0-4E05-4B13-8C97-2B02F45D7956}"/>
              </a:ext>
            </a:extLst>
          </p:cNvPr>
          <p:cNvSpPr>
            <a:spLocks noGrp="1"/>
          </p:cNvSpPr>
          <p:nvPr>
            <p:ph type="ctrTitle"/>
          </p:nvPr>
        </p:nvSpPr>
        <p:spPr>
          <a:xfrm>
            <a:off x="230166" y="448594"/>
            <a:ext cx="11598443" cy="646279"/>
          </a:xfrm>
        </p:spPr>
        <p:txBody>
          <a:bodyPr>
            <a:normAutofit/>
          </a:bodyPr>
          <a:lstStyle/>
          <a:p>
            <a:pPr algn="l"/>
            <a:r>
              <a:rPr lang="en-US" sz="3600" dirty="0"/>
              <a:t>We will be looking into…</a:t>
            </a:r>
          </a:p>
        </p:txBody>
      </p:sp>
      <p:sp>
        <p:nvSpPr>
          <p:cNvPr id="2" name="TextBox 1">
            <a:extLst>
              <a:ext uri="{FF2B5EF4-FFF2-40B4-BE49-F238E27FC236}">
                <a16:creationId xmlns:a16="http://schemas.microsoft.com/office/drawing/2014/main" id="{D3C48750-00DE-4C07-A986-97FC44C91EA0}"/>
              </a:ext>
            </a:extLst>
          </p:cNvPr>
          <p:cNvSpPr txBox="1"/>
          <p:nvPr/>
        </p:nvSpPr>
        <p:spPr>
          <a:xfrm>
            <a:off x="230166" y="1475868"/>
            <a:ext cx="11731668" cy="984885"/>
          </a:xfrm>
          <a:prstGeom prst="rect">
            <a:avLst/>
          </a:prstGeom>
          <a:noFill/>
        </p:spPr>
        <p:txBody>
          <a:bodyPr wrap="square" rtlCol="0">
            <a:spAutoFit/>
          </a:bodyPr>
          <a:lstStyle/>
          <a:p>
            <a:pPr marL="457200" indent="-457200">
              <a:spcBef>
                <a:spcPts val="1200"/>
              </a:spcBef>
              <a:buFont typeface="+mj-lt"/>
              <a:buAutoNum type="arabicPeriod"/>
            </a:pPr>
            <a:r>
              <a:rPr lang="en-US" sz="2400" dirty="0"/>
              <a:t>What the CSS Box Model is, and</a:t>
            </a:r>
          </a:p>
          <a:p>
            <a:pPr marL="457200" indent="-457200">
              <a:spcBef>
                <a:spcPts val="1200"/>
              </a:spcBef>
              <a:buFont typeface="+mj-lt"/>
              <a:buAutoNum type="arabicPeriod"/>
            </a:pPr>
            <a:r>
              <a:rPr lang="en-US" sz="2400" dirty="0"/>
              <a:t>How we can use it for setting size for elements, adding space, borders, and backgrounds</a:t>
            </a:r>
          </a:p>
        </p:txBody>
      </p:sp>
      <p:cxnSp>
        <p:nvCxnSpPr>
          <p:cNvPr id="4" name="Straight Connector 3">
            <a:extLst>
              <a:ext uri="{FF2B5EF4-FFF2-40B4-BE49-F238E27FC236}">
                <a16:creationId xmlns:a16="http://schemas.microsoft.com/office/drawing/2014/main" id="{DEB983BA-B010-4532-96E0-4338F0035664}"/>
              </a:ext>
            </a:extLst>
          </p:cNvPr>
          <p:cNvCxnSpPr>
            <a:cxnSpLocks/>
          </p:cNvCxnSpPr>
          <p:nvPr/>
        </p:nvCxnSpPr>
        <p:spPr>
          <a:xfrm>
            <a:off x="230166" y="1106477"/>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84428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AA08D-CF71-7631-E07B-488C105AB0E1}"/>
              </a:ext>
            </a:extLst>
          </p:cNvPr>
          <p:cNvSpPr>
            <a:spLocks noGrp="1"/>
          </p:cNvSpPr>
          <p:nvPr>
            <p:ph type="title"/>
          </p:nvPr>
        </p:nvSpPr>
        <p:spPr/>
        <p:txBody>
          <a:bodyPr>
            <a:normAutofit fontScale="90000"/>
          </a:bodyPr>
          <a:lstStyle/>
          <a:p>
            <a:r>
              <a:rPr lang="en-CA" b="0" i="0" dirty="0">
                <a:solidFill>
                  <a:srgbClr val="000000"/>
                </a:solidFill>
                <a:effectLst/>
                <a:latin typeface="Segoe UI" panose="020B0502040204020203" pitchFamily="34" charset="0"/>
              </a:rPr>
              <a:t>CSS Dimension Properties</a:t>
            </a:r>
            <a:br>
              <a:rPr lang="en-CA" b="0" i="0" dirty="0">
                <a:solidFill>
                  <a:srgbClr val="000000"/>
                </a:solidFill>
                <a:effectLst/>
                <a:latin typeface="Segoe UI" panose="020B0502040204020203" pitchFamily="34" charset="0"/>
              </a:rPr>
            </a:br>
            <a:endParaRPr lang="en-CA" dirty="0"/>
          </a:p>
        </p:txBody>
      </p:sp>
      <p:sp>
        <p:nvSpPr>
          <p:cNvPr id="3" name="Content Placeholder 2">
            <a:extLst>
              <a:ext uri="{FF2B5EF4-FFF2-40B4-BE49-F238E27FC236}">
                <a16:creationId xmlns:a16="http://schemas.microsoft.com/office/drawing/2014/main" id="{FE0CE368-E2C4-EF85-30C6-CC53C7571175}"/>
              </a:ext>
            </a:extLst>
          </p:cNvPr>
          <p:cNvSpPr>
            <a:spLocks noGrp="1"/>
          </p:cNvSpPr>
          <p:nvPr>
            <p:ph idx="1"/>
          </p:nvPr>
        </p:nvSpPr>
        <p:spPr/>
        <p:txBody>
          <a:bodyPr/>
          <a:lstStyle/>
          <a:p>
            <a:pPr lvl="1"/>
            <a:endParaRPr lang="en-CA" dirty="0"/>
          </a:p>
        </p:txBody>
      </p:sp>
      <p:pic>
        <p:nvPicPr>
          <p:cNvPr id="5" name="Picture 4">
            <a:extLst>
              <a:ext uri="{FF2B5EF4-FFF2-40B4-BE49-F238E27FC236}">
                <a16:creationId xmlns:a16="http://schemas.microsoft.com/office/drawing/2014/main" id="{600EB972-1682-CC9A-B3D0-E7C5C50E15C9}"/>
              </a:ext>
            </a:extLst>
          </p:cNvPr>
          <p:cNvPicPr>
            <a:picLocks noChangeAspect="1"/>
          </p:cNvPicPr>
          <p:nvPr/>
        </p:nvPicPr>
        <p:blipFill>
          <a:blip r:embed="rId2"/>
          <a:stretch>
            <a:fillRect/>
          </a:stretch>
        </p:blipFill>
        <p:spPr>
          <a:xfrm>
            <a:off x="774803" y="1184162"/>
            <a:ext cx="7540025" cy="3465140"/>
          </a:xfrm>
          <a:prstGeom prst="rect">
            <a:avLst/>
          </a:prstGeom>
        </p:spPr>
      </p:pic>
    </p:spTree>
    <p:extLst>
      <p:ext uri="{BB962C8B-B14F-4D97-AF65-F5344CB8AC3E}">
        <p14:creationId xmlns:p14="http://schemas.microsoft.com/office/powerpoint/2010/main" val="1137626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05326-D9DF-2120-CAB2-56145314514D}"/>
              </a:ext>
            </a:extLst>
          </p:cNvPr>
          <p:cNvSpPr>
            <a:spLocks noGrp="1"/>
          </p:cNvSpPr>
          <p:nvPr>
            <p:ph type="title"/>
          </p:nvPr>
        </p:nvSpPr>
        <p:spPr>
          <a:xfrm>
            <a:off x="458638" y="901922"/>
            <a:ext cx="10515600" cy="1013052"/>
          </a:xfrm>
        </p:spPr>
        <p:txBody>
          <a:bodyPr>
            <a:normAutofit fontScale="90000"/>
          </a:bodyPr>
          <a:lstStyle/>
          <a:p>
            <a:r>
              <a:rPr lang="en-US" dirty="0"/>
              <a:t>CSS Setting height and width</a:t>
            </a:r>
            <a:br>
              <a:rPr lang="en-US" dirty="0"/>
            </a:br>
            <a:endParaRPr lang="en-CA" dirty="0"/>
          </a:p>
        </p:txBody>
      </p:sp>
      <p:sp>
        <p:nvSpPr>
          <p:cNvPr id="3" name="Content Placeholder 2">
            <a:extLst>
              <a:ext uri="{FF2B5EF4-FFF2-40B4-BE49-F238E27FC236}">
                <a16:creationId xmlns:a16="http://schemas.microsoft.com/office/drawing/2014/main" id="{7E63861A-A443-86CD-4FCA-345DF1FF211F}"/>
              </a:ext>
            </a:extLst>
          </p:cNvPr>
          <p:cNvSpPr>
            <a:spLocks noGrp="1"/>
          </p:cNvSpPr>
          <p:nvPr>
            <p:ph idx="1"/>
          </p:nvPr>
        </p:nvSpPr>
        <p:spPr>
          <a:xfrm>
            <a:off x="458638" y="1604740"/>
            <a:ext cx="10515600" cy="4351338"/>
          </a:xfrm>
        </p:spPr>
        <p:txBody>
          <a:bodyPr>
            <a:normAutofit fontScale="92500" lnSpcReduction="20000"/>
          </a:bodyPr>
          <a:lstStyle/>
          <a:p>
            <a:r>
              <a:rPr lang="en-US" dirty="0"/>
              <a:t>The CSS </a:t>
            </a:r>
            <a:r>
              <a:rPr lang="en-US" b="1" dirty="0"/>
              <a:t>height</a:t>
            </a:r>
            <a:r>
              <a:rPr lang="en-US" dirty="0"/>
              <a:t> and </a:t>
            </a:r>
            <a:r>
              <a:rPr lang="en-US" b="1" dirty="0"/>
              <a:t>width</a:t>
            </a:r>
            <a:r>
              <a:rPr lang="en-US" dirty="0"/>
              <a:t> properties are used to set the height and width of an element.</a:t>
            </a:r>
          </a:p>
          <a:p>
            <a:r>
              <a:rPr lang="en-US" dirty="0"/>
              <a:t>The height and width properties do not include padding, borders, or margins. </a:t>
            </a:r>
          </a:p>
          <a:p>
            <a:r>
              <a:rPr lang="en-US" dirty="0"/>
              <a:t>It sets the height/width of the area inside the padding, border, and margin of the element.</a:t>
            </a:r>
          </a:p>
          <a:p>
            <a:r>
              <a:rPr lang="en-US" dirty="0"/>
              <a:t>The height and width properties may have the following values:	</a:t>
            </a:r>
          </a:p>
          <a:p>
            <a:pPr lvl="1"/>
            <a:r>
              <a:rPr lang="en-US" b="1" dirty="0"/>
              <a:t>auto </a:t>
            </a:r>
            <a:r>
              <a:rPr lang="en-US" dirty="0"/>
              <a:t>- This is default. The browser calculates the height and width</a:t>
            </a:r>
          </a:p>
          <a:p>
            <a:pPr lvl="1"/>
            <a:r>
              <a:rPr lang="en-US" b="1" dirty="0"/>
              <a:t>length</a:t>
            </a:r>
            <a:r>
              <a:rPr lang="en-US" dirty="0"/>
              <a:t> - Defines the height/width in </a:t>
            </a:r>
            <a:r>
              <a:rPr lang="en-US" dirty="0" err="1"/>
              <a:t>px</a:t>
            </a:r>
            <a:r>
              <a:rPr lang="en-US" dirty="0"/>
              <a:t>, cm, etc.</a:t>
            </a:r>
          </a:p>
          <a:p>
            <a:pPr lvl="1"/>
            <a:r>
              <a:rPr lang="en-US" b="1" dirty="0"/>
              <a:t>% </a:t>
            </a:r>
            <a:r>
              <a:rPr lang="en-US" dirty="0"/>
              <a:t>- Defines the height/width in percent of the containing block</a:t>
            </a:r>
          </a:p>
          <a:p>
            <a:pPr lvl="1"/>
            <a:r>
              <a:rPr lang="en-US" b="1" dirty="0"/>
              <a:t>initial </a:t>
            </a:r>
            <a:r>
              <a:rPr lang="en-US" dirty="0"/>
              <a:t>- Sets the height/width to its default value</a:t>
            </a:r>
          </a:p>
          <a:p>
            <a:pPr lvl="1"/>
            <a:r>
              <a:rPr lang="en-US" b="1" dirty="0"/>
              <a:t>inherit</a:t>
            </a:r>
            <a:r>
              <a:rPr lang="en-US" dirty="0"/>
              <a:t> - The height/width will be inherited from its parent value</a:t>
            </a:r>
            <a:endParaRPr lang="en-CA" dirty="0"/>
          </a:p>
        </p:txBody>
      </p:sp>
    </p:spTree>
    <p:extLst>
      <p:ext uri="{BB962C8B-B14F-4D97-AF65-F5344CB8AC3E}">
        <p14:creationId xmlns:p14="http://schemas.microsoft.com/office/powerpoint/2010/main" val="299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0C8-2AA3-4F76-8CAD-D6D1C416509E}"/>
              </a:ext>
            </a:extLst>
          </p:cNvPr>
          <p:cNvSpPr>
            <a:spLocks noGrp="1"/>
          </p:cNvSpPr>
          <p:nvPr>
            <p:ph type="title"/>
          </p:nvPr>
        </p:nvSpPr>
        <p:spPr>
          <a:xfrm>
            <a:off x="230165" y="521226"/>
            <a:ext cx="11731667" cy="477395"/>
          </a:xfrm>
        </p:spPr>
        <p:txBody>
          <a:bodyPr>
            <a:noAutofit/>
          </a:bodyPr>
          <a:lstStyle/>
          <a:p>
            <a:r>
              <a:rPr lang="en-US" sz="3600" dirty="0"/>
              <a:t>Setting Height and Width Examples</a:t>
            </a:r>
          </a:p>
        </p:txBody>
      </p:sp>
      <p:sp>
        <p:nvSpPr>
          <p:cNvPr id="3" name="Content Placeholder 2">
            <a:extLst>
              <a:ext uri="{FF2B5EF4-FFF2-40B4-BE49-F238E27FC236}">
                <a16:creationId xmlns:a16="http://schemas.microsoft.com/office/drawing/2014/main" id="{81823CE5-4E56-47A2-9E07-A497EA3B7B6C}"/>
              </a:ext>
            </a:extLst>
          </p:cNvPr>
          <p:cNvSpPr>
            <a:spLocks noGrp="1"/>
          </p:cNvSpPr>
          <p:nvPr>
            <p:ph idx="1"/>
          </p:nvPr>
        </p:nvSpPr>
        <p:spPr>
          <a:xfrm>
            <a:off x="230165" y="1132136"/>
            <a:ext cx="11731667" cy="5429527"/>
          </a:xfrm>
        </p:spPr>
        <p:txBody>
          <a:bodyPr>
            <a:noAutofit/>
          </a:bodyPr>
          <a:lstStyle/>
          <a:p>
            <a:pPr>
              <a:lnSpc>
                <a:spcPct val="100000"/>
              </a:lnSpc>
              <a:spcBef>
                <a:spcPts val="900"/>
              </a:spcBef>
            </a:pPr>
            <a:r>
              <a:rPr lang="en-US" sz="1800" b="1" dirty="0">
                <a:latin typeface="+mn-lt"/>
              </a:rPr>
              <a:t>Setting the width of the content area:</a:t>
            </a:r>
          </a:p>
          <a:p>
            <a:pPr lvl="1">
              <a:lnSpc>
                <a:spcPct val="100000"/>
              </a:lnSpc>
              <a:spcBef>
                <a:spcPts val="900"/>
              </a:spcBef>
            </a:pPr>
            <a:r>
              <a:rPr lang="en-US" sz="1600" dirty="0">
                <a:latin typeface="+mn-lt"/>
              </a:rPr>
              <a:t>width: 450px;        	- </a:t>
            </a:r>
            <a:r>
              <a:rPr lang="en-US" sz="1600" b="0" i="0" dirty="0">
                <a:effectLst/>
                <a:latin typeface="+mn-lt"/>
              </a:rPr>
              <a:t>Defines maximum width in px. Padding, margin and border are added to its total width</a:t>
            </a:r>
            <a:endParaRPr lang="en-US" sz="1600" dirty="0">
              <a:latin typeface="+mn-lt"/>
            </a:endParaRPr>
          </a:p>
          <a:p>
            <a:pPr lvl="1">
              <a:lnSpc>
                <a:spcPct val="100000"/>
              </a:lnSpc>
              <a:spcBef>
                <a:spcPts val="900"/>
              </a:spcBef>
            </a:pPr>
            <a:r>
              <a:rPr lang="en-US" sz="1600" dirty="0">
                <a:latin typeface="+mn-lt"/>
              </a:rPr>
              <a:t>width: 75%;          	- </a:t>
            </a:r>
            <a:r>
              <a:rPr lang="en-US" sz="1600" b="0" i="0" dirty="0">
                <a:effectLst/>
                <a:latin typeface="+mn-lt"/>
              </a:rPr>
              <a:t>Defines width </a:t>
            </a:r>
            <a:r>
              <a:rPr lang="en-US" sz="1600" dirty="0">
                <a:latin typeface="+mn-lt"/>
              </a:rPr>
              <a:t>as a</a:t>
            </a:r>
            <a:r>
              <a:rPr lang="en-US" sz="1600" b="0" i="0" dirty="0">
                <a:effectLst/>
                <a:latin typeface="+mn-lt"/>
              </a:rPr>
              <a:t> </a:t>
            </a:r>
            <a:r>
              <a:rPr lang="en-US" sz="1600" b="1" i="0" dirty="0">
                <a:effectLst/>
                <a:latin typeface="+mn-lt"/>
              </a:rPr>
              <a:t>percent (relative to the size) of the containing block</a:t>
            </a:r>
            <a:r>
              <a:rPr lang="en-US" sz="1600" b="0" i="0" dirty="0">
                <a:effectLst/>
                <a:latin typeface="+mn-lt"/>
              </a:rPr>
              <a:t>.</a:t>
            </a:r>
            <a:br>
              <a:rPr lang="en-US" sz="1600" b="0" i="0" dirty="0">
                <a:effectLst/>
                <a:latin typeface="+mn-lt"/>
              </a:rPr>
            </a:br>
            <a:r>
              <a:rPr lang="en-US" sz="1600" b="0" i="0" dirty="0">
                <a:effectLst/>
                <a:latin typeface="+mn-lt"/>
              </a:rPr>
              <a:t>			If it has any horizontal padding, margin or border, those </a:t>
            </a:r>
            <a:r>
              <a:rPr lang="en-US" sz="1600" b="1" i="0" dirty="0">
                <a:effectLst/>
                <a:latin typeface="+mn-lt"/>
              </a:rPr>
              <a:t>will be added to its total width</a:t>
            </a:r>
            <a:r>
              <a:rPr lang="en-US" sz="1600" b="0" i="0" dirty="0">
                <a:effectLst/>
                <a:latin typeface="+mn-lt"/>
              </a:rPr>
              <a:t>, making it occupy 			more (additional) horizontal space. </a:t>
            </a:r>
            <a:endParaRPr lang="en-US" sz="1600" dirty="0">
              <a:latin typeface="+mn-lt"/>
            </a:endParaRPr>
          </a:p>
          <a:p>
            <a:pPr lvl="1">
              <a:lnSpc>
                <a:spcPct val="100000"/>
              </a:lnSpc>
              <a:spcBef>
                <a:spcPts val="900"/>
              </a:spcBef>
            </a:pPr>
            <a:r>
              <a:rPr lang="en-US" sz="1600" dirty="0">
                <a:latin typeface="+mn-lt"/>
              </a:rPr>
              <a:t>width: auto;         	</a:t>
            </a:r>
            <a:r>
              <a:rPr lang="en-US" sz="1600" b="1" dirty="0">
                <a:latin typeface="+mn-lt"/>
              </a:rPr>
              <a:t>- Default</a:t>
            </a:r>
            <a:r>
              <a:rPr lang="en-US" sz="1600" dirty="0">
                <a:latin typeface="+mn-lt"/>
              </a:rPr>
              <a:t>: element’s width is based on the width of its </a:t>
            </a:r>
            <a:r>
              <a:rPr lang="en-US" sz="1600" b="1" dirty="0">
                <a:latin typeface="+mn-lt"/>
              </a:rPr>
              <a:t>containing block.</a:t>
            </a:r>
            <a:br>
              <a:rPr lang="en-US" sz="1600" b="1" dirty="0">
                <a:latin typeface="+mn-lt"/>
              </a:rPr>
            </a:br>
            <a:r>
              <a:rPr lang="en-US" sz="1600" b="1" dirty="0">
                <a:latin typeface="+mn-lt"/>
              </a:rPr>
              <a:t>			</a:t>
            </a:r>
            <a:r>
              <a:rPr lang="en-US" sz="1600" dirty="0">
                <a:latin typeface="+mn-lt"/>
              </a:rPr>
              <a:t>The element </a:t>
            </a:r>
            <a:r>
              <a:rPr lang="en-US" sz="1600" b="1" dirty="0">
                <a:latin typeface="+mn-lt"/>
              </a:rPr>
              <a:t>will </a:t>
            </a:r>
            <a:r>
              <a:rPr lang="en-US" sz="1600" b="1" i="0" dirty="0">
                <a:effectLst/>
                <a:latin typeface="+mn-lt"/>
              </a:rPr>
              <a:t>occupy all available horizontal space within its containing block</a:t>
            </a:r>
            <a:r>
              <a:rPr lang="en-US" sz="1600" b="0" i="0" dirty="0">
                <a:effectLst/>
                <a:latin typeface="+mn-lt"/>
              </a:rPr>
              <a:t>. If it has any horizontal 			padding, margin or border, those </a:t>
            </a:r>
            <a:r>
              <a:rPr lang="en-US" sz="1600" b="1" i="0" dirty="0">
                <a:effectLst/>
                <a:latin typeface="+mn-lt"/>
              </a:rPr>
              <a:t>will </a:t>
            </a:r>
            <a:r>
              <a:rPr lang="en-US" sz="1600" b="1" i="0" u="sng" dirty="0">
                <a:effectLst/>
                <a:latin typeface="+mn-lt"/>
              </a:rPr>
              <a:t>not</a:t>
            </a:r>
            <a:r>
              <a:rPr lang="en-US" sz="1600" b="1" i="0" dirty="0">
                <a:effectLst/>
                <a:latin typeface="+mn-lt"/>
              </a:rPr>
              <a:t> be added to its total width</a:t>
            </a:r>
            <a:r>
              <a:rPr lang="en-US" sz="1600" b="0" i="0" dirty="0">
                <a:effectLst/>
                <a:latin typeface="+mn-lt"/>
              </a:rPr>
              <a:t> – </a:t>
            </a:r>
            <a:r>
              <a:rPr lang="en-US" sz="1600" b="0" i="0" dirty="0" err="1">
                <a:effectLst/>
                <a:latin typeface="+mn-lt"/>
              </a:rPr>
              <a:t>ie</a:t>
            </a:r>
            <a:r>
              <a:rPr lang="en-US" sz="1600" b="0" i="0" dirty="0">
                <a:effectLst/>
                <a:latin typeface="+mn-lt"/>
              </a:rPr>
              <a:t>. the width of the content area 			will shrink accordingly, and it will still occupy the sam</a:t>
            </a:r>
            <a:r>
              <a:rPr lang="en-US" sz="1600" dirty="0">
                <a:latin typeface="+mn-lt"/>
              </a:rPr>
              <a:t>e amount of horizontal space.</a:t>
            </a:r>
            <a:br>
              <a:rPr lang="en-US" sz="1600" dirty="0">
                <a:latin typeface="+mn-lt"/>
              </a:rPr>
            </a:br>
            <a:endParaRPr lang="en-US" sz="1600" dirty="0">
              <a:latin typeface="+mn-lt"/>
            </a:endParaRPr>
          </a:p>
          <a:p>
            <a:pPr>
              <a:lnSpc>
                <a:spcPct val="100000"/>
              </a:lnSpc>
              <a:spcBef>
                <a:spcPts val="900"/>
              </a:spcBef>
            </a:pPr>
            <a:r>
              <a:rPr lang="en-US" sz="1800" b="1" dirty="0">
                <a:latin typeface="+mn-lt"/>
              </a:rPr>
              <a:t>Setting the height of the content area:</a:t>
            </a:r>
          </a:p>
          <a:p>
            <a:pPr lvl="1">
              <a:lnSpc>
                <a:spcPct val="100000"/>
              </a:lnSpc>
              <a:spcBef>
                <a:spcPts val="600"/>
              </a:spcBef>
            </a:pPr>
            <a:r>
              <a:rPr lang="en-US" sz="1600" dirty="0">
                <a:latin typeface="+mn-lt"/>
              </a:rPr>
              <a:t>height: 125px;	 - </a:t>
            </a:r>
            <a:r>
              <a:rPr lang="en-US" sz="1600" b="0" i="0" dirty="0">
                <a:effectLst/>
                <a:latin typeface="+mn-lt"/>
              </a:rPr>
              <a:t>Defines maximum height in px. Padding, margin and border are added to its total height.</a:t>
            </a:r>
            <a:endParaRPr lang="en-US" sz="1600" dirty="0">
              <a:latin typeface="+mn-lt"/>
            </a:endParaRPr>
          </a:p>
          <a:p>
            <a:pPr lvl="1">
              <a:lnSpc>
                <a:spcPct val="100000"/>
              </a:lnSpc>
              <a:spcBef>
                <a:spcPts val="600"/>
              </a:spcBef>
            </a:pPr>
            <a:r>
              <a:rPr lang="en-US" sz="1600" dirty="0">
                <a:latin typeface="+mn-lt"/>
              </a:rPr>
              <a:t>height: 50%;		 - </a:t>
            </a:r>
            <a:r>
              <a:rPr lang="en-US" sz="1600" b="0" i="0" dirty="0">
                <a:effectLst/>
                <a:latin typeface="+mn-lt"/>
              </a:rPr>
              <a:t>Defines height </a:t>
            </a:r>
            <a:r>
              <a:rPr lang="en-US" sz="1600" dirty="0">
                <a:latin typeface="+mn-lt"/>
              </a:rPr>
              <a:t>as a</a:t>
            </a:r>
            <a:r>
              <a:rPr lang="en-US" sz="1600" b="0" i="0" dirty="0">
                <a:effectLst/>
                <a:latin typeface="+mn-lt"/>
              </a:rPr>
              <a:t> </a:t>
            </a:r>
            <a:r>
              <a:rPr lang="en-US" sz="1600" b="1" i="0" dirty="0">
                <a:effectLst/>
                <a:latin typeface="+mn-lt"/>
              </a:rPr>
              <a:t>percent (relative to the size) of the containing block</a:t>
            </a:r>
            <a:r>
              <a:rPr lang="en-US" sz="1600" b="0" i="0" dirty="0">
                <a:effectLst/>
                <a:latin typeface="+mn-lt"/>
              </a:rPr>
              <a:t>.</a:t>
            </a:r>
            <a:endParaRPr lang="en-US" sz="1600" dirty="0">
              <a:latin typeface="+mn-lt"/>
            </a:endParaRPr>
          </a:p>
          <a:p>
            <a:pPr lvl="1">
              <a:lnSpc>
                <a:spcPct val="100000"/>
              </a:lnSpc>
              <a:spcBef>
                <a:spcPts val="600"/>
              </a:spcBef>
            </a:pPr>
            <a:r>
              <a:rPr lang="en-US" sz="1600" dirty="0">
                <a:latin typeface="+mn-lt"/>
              </a:rPr>
              <a:t>height: auto;       	 </a:t>
            </a:r>
            <a:r>
              <a:rPr lang="en-US" sz="1600" b="1" dirty="0">
                <a:latin typeface="+mn-lt"/>
              </a:rPr>
              <a:t>-</a:t>
            </a:r>
            <a:r>
              <a:rPr lang="en-US" sz="1600" dirty="0">
                <a:latin typeface="+mn-lt"/>
              </a:rPr>
              <a:t> </a:t>
            </a:r>
            <a:r>
              <a:rPr lang="en-US" sz="1600" b="1" dirty="0">
                <a:latin typeface="+mn-lt"/>
              </a:rPr>
              <a:t>Default: </a:t>
            </a:r>
            <a:r>
              <a:rPr lang="en-US" sz="1600" dirty="0">
                <a:latin typeface="+mn-lt"/>
              </a:rPr>
              <a:t>element’s height is based on the height of </a:t>
            </a:r>
            <a:r>
              <a:rPr lang="en-US" sz="1600" b="1" dirty="0">
                <a:latin typeface="+mn-lt"/>
              </a:rPr>
              <a:t>its</a:t>
            </a:r>
            <a:r>
              <a:rPr lang="en-US" sz="1600" dirty="0">
                <a:latin typeface="+mn-lt"/>
              </a:rPr>
              <a:t> </a:t>
            </a:r>
            <a:r>
              <a:rPr lang="en-US" sz="1600" b="1" dirty="0">
                <a:latin typeface="+mn-lt"/>
              </a:rPr>
              <a:t>content</a:t>
            </a:r>
            <a:endParaRPr lang="en-US" sz="1600" dirty="0">
              <a:latin typeface="+mn-lt"/>
            </a:endParaRPr>
          </a:p>
        </p:txBody>
      </p:sp>
      <p:cxnSp>
        <p:nvCxnSpPr>
          <p:cNvPr id="8" name="Straight Connector 7">
            <a:extLst>
              <a:ext uri="{FF2B5EF4-FFF2-40B4-BE49-F238E27FC236}">
                <a16:creationId xmlns:a16="http://schemas.microsoft.com/office/drawing/2014/main" id="{E02FC8A4-5944-4C06-A615-19F72FBA3F51}"/>
              </a:ext>
            </a:extLst>
          </p:cNvPr>
          <p:cNvCxnSpPr>
            <a:cxnSpLocks/>
          </p:cNvCxnSpPr>
          <p:nvPr/>
        </p:nvCxnSpPr>
        <p:spPr>
          <a:xfrm>
            <a:off x="230166" y="1004880"/>
            <a:ext cx="11731668" cy="0"/>
          </a:xfrm>
          <a:prstGeom prst="line">
            <a:avLst/>
          </a:prstGeom>
          <a:ln w="28575">
            <a:solidFill>
              <a:schemeClr val="bg1">
                <a:lumMod val="65000"/>
              </a:schemeClr>
            </a:solidFill>
          </a:ln>
          <a:effectLst>
            <a:outerShdw blurRad="50800" dist="38100" dir="5400000" algn="t" rotWithShape="0">
              <a:schemeClr val="accent1">
                <a:alpha val="40000"/>
              </a:scheme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4789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3063D-DC71-30FB-AE06-01005C721378}"/>
              </a:ext>
            </a:extLst>
          </p:cNvPr>
          <p:cNvSpPr>
            <a:spLocks noGrp="1"/>
          </p:cNvSpPr>
          <p:nvPr>
            <p:ph type="title"/>
          </p:nvPr>
        </p:nvSpPr>
        <p:spPr/>
        <p:txBody>
          <a:bodyPr>
            <a:normAutofit fontScale="90000"/>
          </a:bodyPr>
          <a:lstStyle/>
          <a:p>
            <a:r>
              <a:rPr lang="en-CA" b="0" i="0" dirty="0">
                <a:solidFill>
                  <a:srgbClr val="000000"/>
                </a:solidFill>
                <a:effectLst/>
                <a:latin typeface="Segoe UI" panose="020B0502040204020203" pitchFamily="34" charset="0"/>
              </a:rPr>
              <a:t>Setting max-width</a:t>
            </a:r>
            <a:br>
              <a:rPr lang="en-CA" b="0" i="0" dirty="0">
                <a:solidFill>
                  <a:srgbClr val="000000"/>
                </a:solidFill>
                <a:effectLst/>
                <a:latin typeface="Segoe UI" panose="020B0502040204020203" pitchFamily="34" charset="0"/>
              </a:rPr>
            </a:br>
            <a:endParaRPr lang="en-CA" dirty="0"/>
          </a:p>
        </p:txBody>
      </p:sp>
      <p:sp>
        <p:nvSpPr>
          <p:cNvPr id="3" name="Content Placeholder 2">
            <a:extLst>
              <a:ext uri="{FF2B5EF4-FFF2-40B4-BE49-F238E27FC236}">
                <a16:creationId xmlns:a16="http://schemas.microsoft.com/office/drawing/2014/main" id="{DE6DDC45-1A14-DF63-5055-DF9996C0874F}"/>
              </a:ext>
            </a:extLst>
          </p:cNvPr>
          <p:cNvSpPr>
            <a:spLocks noGrp="1"/>
          </p:cNvSpPr>
          <p:nvPr>
            <p:ph idx="1"/>
          </p:nvPr>
        </p:nvSpPr>
        <p:spPr/>
        <p:txBody>
          <a:bodyPr/>
          <a:lstStyle/>
          <a:p>
            <a:r>
              <a:rPr lang="en-US" dirty="0"/>
              <a:t>The CSS max-width property is used to set the maximum width of an element.</a:t>
            </a:r>
          </a:p>
          <a:p>
            <a:r>
              <a:rPr lang="en-US" dirty="0"/>
              <a:t>The max-width can be specified in length values, like </a:t>
            </a:r>
            <a:r>
              <a:rPr lang="en-US" dirty="0" err="1"/>
              <a:t>px</a:t>
            </a:r>
            <a:r>
              <a:rPr lang="en-US" dirty="0"/>
              <a:t>, cm, etc., or in percent (%) of the containing block, or set to none (this is default. Means that there is no maximum width).</a:t>
            </a:r>
          </a:p>
          <a:p>
            <a:r>
              <a:rPr lang="en-US" b="1" dirty="0"/>
              <a:t>Note: </a:t>
            </a:r>
            <a:r>
              <a:rPr lang="en-US" dirty="0"/>
              <a:t>If you both the width property and the max-width property on the same element, and the value of the width property is larger than the max-width property; the max-width property will be used (and the width property will be ignored).</a:t>
            </a:r>
            <a:endParaRPr lang="en-CA" dirty="0"/>
          </a:p>
        </p:txBody>
      </p:sp>
    </p:spTree>
    <p:extLst>
      <p:ext uri="{BB962C8B-B14F-4D97-AF65-F5344CB8AC3E}">
        <p14:creationId xmlns:p14="http://schemas.microsoft.com/office/powerpoint/2010/main" val="3010053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4A937-6904-49BE-BEA3-AF12BDF1028E}"/>
              </a:ext>
            </a:extLst>
          </p:cNvPr>
          <p:cNvSpPr>
            <a:spLocks noGrp="1"/>
          </p:cNvSpPr>
          <p:nvPr>
            <p:ph type="title"/>
          </p:nvPr>
        </p:nvSpPr>
        <p:spPr/>
        <p:txBody>
          <a:bodyPr>
            <a:normAutofit/>
          </a:bodyPr>
          <a:lstStyle/>
          <a:p>
            <a:r>
              <a:rPr lang="en-US" dirty="0"/>
              <a:t>Defining Size</a:t>
            </a:r>
            <a:endParaRPr lang="en-CA" dirty="0"/>
          </a:p>
        </p:txBody>
      </p:sp>
      <p:sp>
        <p:nvSpPr>
          <p:cNvPr id="3" name="Content Placeholder 2">
            <a:extLst>
              <a:ext uri="{FF2B5EF4-FFF2-40B4-BE49-F238E27FC236}">
                <a16:creationId xmlns:a16="http://schemas.microsoft.com/office/drawing/2014/main" id="{92F6DAD9-FFCE-4588-8D03-0A23189F70F9}"/>
              </a:ext>
            </a:extLst>
          </p:cNvPr>
          <p:cNvSpPr>
            <a:spLocks noGrp="1"/>
          </p:cNvSpPr>
          <p:nvPr>
            <p:ph idx="1"/>
          </p:nvPr>
        </p:nvSpPr>
        <p:spPr>
          <a:xfrm>
            <a:off x="191344" y="1484784"/>
            <a:ext cx="11391056" cy="4916017"/>
          </a:xfrm>
        </p:spPr>
        <p:txBody>
          <a:bodyPr>
            <a:normAutofit fontScale="25000" lnSpcReduction="20000"/>
          </a:bodyPr>
          <a:lstStyle/>
          <a:p>
            <a:pPr marL="457200" lvl="1" indent="0">
              <a:buNone/>
            </a:pPr>
            <a:r>
              <a:rPr lang="en-US" sz="5600" b="1" dirty="0"/>
              <a:t>Units are used to define length or size values and they can be associated with properties like font-size, width, border-width, padding, and so many more.</a:t>
            </a:r>
          </a:p>
          <a:p>
            <a:pPr lvl="1"/>
            <a:endParaRPr lang="en-US" sz="5600" b="1" dirty="0"/>
          </a:p>
          <a:p>
            <a:pPr lvl="1"/>
            <a:r>
              <a:rPr lang="en-US" sz="5600" b="1" dirty="0"/>
              <a:t>Relative units</a:t>
            </a:r>
          </a:p>
          <a:p>
            <a:pPr lvl="2"/>
            <a:r>
              <a:rPr lang="en-US" sz="5600" dirty="0"/>
              <a:t>define different sizes such as the width of an element, font size, border width etc. relative to something else on the page.</a:t>
            </a:r>
          </a:p>
          <a:p>
            <a:pPr lvl="2"/>
            <a:r>
              <a:rPr lang="en-US" sz="5600" dirty="0" err="1"/>
              <a:t>em</a:t>
            </a:r>
            <a:r>
              <a:rPr lang="en-US" sz="5600" dirty="0"/>
              <a:t> – relate to current font-size</a:t>
            </a:r>
          </a:p>
          <a:p>
            <a:pPr lvl="2"/>
            <a:r>
              <a:rPr lang="en-US" sz="5600" dirty="0"/>
              <a:t>rem—relative to root element font size</a:t>
            </a:r>
          </a:p>
          <a:p>
            <a:pPr lvl="2"/>
            <a:r>
              <a:rPr lang="en-US" sz="5600" dirty="0"/>
              <a:t>% relative to parent element </a:t>
            </a:r>
          </a:p>
          <a:p>
            <a:pPr lvl="2"/>
            <a:r>
              <a:rPr lang="en-US" sz="5600" dirty="0"/>
              <a:t>The following video explains relative units in CSS:</a:t>
            </a:r>
            <a:r>
              <a:rPr lang="en-CA" sz="5600" dirty="0"/>
              <a:t> </a:t>
            </a:r>
            <a:r>
              <a:rPr lang="en-US" sz="5600" b="1" u="sng" dirty="0">
                <a:hlinkClick r:id="rId2"/>
              </a:rPr>
              <a:t>https://www.youtube.com/watch?v=tSoHeAtGMk8</a:t>
            </a:r>
            <a:endParaRPr lang="en-US" sz="5600" b="1" u="sng" dirty="0"/>
          </a:p>
          <a:p>
            <a:pPr lvl="1"/>
            <a:r>
              <a:rPr lang="en-US" sz="5600" b="1" dirty="0"/>
              <a:t>Viewport units</a:t>
            </a:r>
          </a:p>
          <a:p>
            <a:pPr lvl="2"/>
            <a:r>
              <a:rPr lang="en-US" sz="5600" dirty="0"/>
              <a:t>A viewport is a visible area on a computer screen and the viewport units are defined relative to the width and height of the viewport.</a:t>
            </a:r>
          </a:p>
          <a:p>
            <a:pPr lvl="2"/>
            <a:r>
              <a:rPr lang="en-CA" sz="5600" dirty="0" err="1"/>
              <a:t>vw</a:t>
            </a:r>
            <a:r>
              <a:rPr lang="en-CA" sz="5600" dirty="0"/>
              <a:t>- relative to viewport width</a:t>
            </a:r>
          </a:p>
          <a:p>
            <a:pPr lvl="2"/>
            <a:r>
              <a:rPr lang="en-CA" sz="5600" dirty="0" err="1"/>
              <a:t>Vh</a:t>
            </a:r>
            <a:r>
              <a:rPr lang="en-CA" sz="5600" dirty="0"/>
              <a:t> – relative to viewport height</a:t>
            </a:r>
          </a:p>
          <a:p>
            <a:pPr lvl="2"/>
            <a:r>
              <a:rPr lang="en-US" sz="5600" dirty="0"/>
              <a:t>The following video explains the viewport units:</a:t>
            </a:r>
            <a:r>
              <a:rPr lang="en-CA" sz="5600" dirty="0"/>
              <a:t> </a:t>
            </a:r>
            <a:r>
              <a:rPr lang="en-US" sz="5600" b="1" u="sng" dirty="0">
                <a:hlinkClick r:id="rId3"/>
              </a:rPr>
              <a:t>https://www.youtube.com/watch?v=wQxjm7sgZ3Y</a:t>
            </a:r>
            <a:endParaRPr lang="en-CA" sz="5600" dirty="0"/>
          </a:p>
          <a:p>
            <a:pPr lvl="1"/>
            <a:r>
              <a:rPr lang="en-US" sz="5600" b="1" dirty="0"/>
              <a:t>Absolute units </a:t>
            </a:r>
          </a:p>
          <a:p>
            <a:pPr lvl="2"/>
            <a:r>
              <a:rPr lang="en-US" sz="5600" dirty="0"/>
              <a:t>absolute in nature and are defined using the pixels on the screen.</a:t>
            </a:r>
          </a:p>
          <a:p>
            <a:pPr lvl="2"/>
            <a:r>
              <a:rPr lang="en-US" sz="5600" dirty="0" err="1"/>
              <a:t>px</a:t>
            </a:r>
            <a:r>
              <a:rPr lang="en-US" sz="5600" dirty="0"/>
              <a:t>, cm, mm, in, pt, pc</a:t>
            </a:r>
            <a:endParaRPr lang="en-CA" sz="5600" dirty="0"/>
          </a:p>
          <a:p>
            <a:pPr lvl="2"/>
            <a:r>
              <a:rPr lang="en-US" sz="5600" dirty="0"/>
              <a:t>The following video explains absolute units in CSS:</a:t>
            </a:r>
            <a:r>
              <a:rPr lang="en-CA" sz="5600" dirty="0"/>
              <a:t> </a:t>
            </a:r>
            <a:r>
              <a:rPr lang="en-US" sz="5600" b="1" u="sng" dirty="0">
                <a:hlinkClick r:id="rId4"/>
              </a:rPr>
              <a:t>https://www.youtube.com/watch?v=_YnVRj2z-YM</a:t>
            </a:r>
            <a:r>
              <a:rPr lang="en-US" sz="5600" b="1" dirty="0"/>
              <a:t> </a:t>
            </a:r>
          </a:p>
          <a:p>
            <a:pPr lvl="2"/>
            <a:endParaRPr lang="en-US" sz="5600" b="1" dirty="0"/>
          </a:p>
          <a:p>
            <a:pPr marL="118872" indent="0">
              <a:buNone/>
            </a:pPr>
            <a:r>
              <a:rPr lang="en-US" sz="5600" b="1" dirty="0"/>
              <a:t>Accessibility Tip: </a:t>
            </a:r>
            <a:r>
              <a:rPr lang="en-US" sz="5600" dirty="0">
                <a:latin typeface="+mn-lt"/>
              </a:rPr>
              <a:t>The page should be readable and functional when the page is zoomed to 200%</a:t>
            </a:r>
          </a:p>
          <a:p>
            <a:pPr marL="118872" indent="0">
              <a:buNone/>
            </a:pPr>
            <a:r>
              <a:rPr lang="en-US" sz="5600" dirty="0"/>
              <a:t>Responsive Deign: use rem units to ensure measurements remain proportional </a:t>
            </a:r>
            <a:endParaRPr lang="en-US" sz="5600" dirty="0">
              <a:latin typeface="+mn-lt"/>
            </a:endParaRPr>
          </a:p>
          <a:p>
            <a:pPr marL="118872" indent="0">
              <a:buNone/>
            </a:pPr>
            <a:endParaRPr lang="en-CA" sz="2800" dirty="0"/>
          </a:p>
          <a:p>
            <a:pPr marL="457200" lvl="1" indent="0">
              <a:buNone/>
            </a:pPr>
            <a:endParaRPr lang="en-US" dirty="0"/>
          </a:p>
        </p:txBody>
      </p:sp>
      <p:sp>
        <p:nvSpPr>
          <p:cNvPr id="4" name="Slide Number Placeholder 3">
            <a:extLst>
              <a:ext uri="{FF2B5EF4-FFF2-40B4-BE49-F238E27FC236}">
                <a16:creationId xmlns:a16="http://schemas.microsoft.com/office/drawing/2014/main" id="{217449AE-6C99-4AD2-BBD3-61207F6CC1CB}"/>
              </a:ext>
            </a:extLst>
          </p:cNvPr>
          <p:cNvSpPr>
            <a:spLocks noGrp="1"/>
          </p:cNvSpPr>
          <p:nvPr>
            <p:ph type="sldNum" sz="quarter" idx="12"/>
          </p:nvPr>
        </p:nvSpPr>
        <p:spPr/>
        <p:txBody>
          <a:bodyPr/>
          <a:lstStyle/>
          <a:p>
            <a:fld id="{7BAE8EB9-66BB-41AC-AC43-D6139A5E9D03}" type="slidenum">
              <a:rPr lang="en-CA" smtClean="0"/>
              <a:pPr/>
              <a:t>8</a:t>
            </a:fld>
            <a:endParaRPr lang="en-CA" dirty="0"/>
          </a:p>
        </p:txBody>
      </p:sp>
    </p:spTree>
    <p:extLst>
      <p:ext uri="{BB962C8B-B14F-4D97-AF65-F5344CB8AC3E}">
        <p14:creationId xmlns:p14="http://schemas.microsoft.com/office/powerpoint/2010/main" val="769539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A886A-8501-434C-9EDF-CE492DA4277C}"/>
              </a:ext>
            </a:extLst>
          </p:cNvPr>
          <p:cNvSpPr>
            <a:spLocks noGrp="1"/>
          </p:cNvSpPr>
          <p:nvPr>
            <p:ph type="title"/>
          </p:nvPr>
        </p:nvSpPr>
        <p:spPr/>
        <p:txBody>
          <a:bodyPr>
            <a:normAutofit/>
          </a:bodyPr>
          <a:lstStyle/>
          <a:p>
            <a:r>
              <a:rPr lang="en-US" dirty="0"/>
              <a:t>Box Model</a:t>
            </a:r>
            <a:endParaRPr lang="en-CA" dirty="0"/>
          </a:p>
        </p:txBody>
      </p:sp>
      <p:sp>
        <p:nvSpPr>
          <p:cNvPr id="3" name="Content Placeholder 2">
            <a:extLst>
              <a:ext uri="{FF2B5EF4-FFF2-40B4-BE49-F238E27FC236}">
                <a16:creationId xmlns:a16="http://schemas.microsoft.com/office/drawing/2014/main" id="{043BC2AC-2BBB-424C-B8C8-9B1B95EC6383}"/>
              </a:ext>
            </a:extLst>
          </p:cNvPr>
          <p:cNvSpPr>
            <a:spLocks noGrp="1"/>
          </p:cNvSpPr>
          <p:nvPr>
            <p:ph idx="1"/>
          </p:nvPr>
        </p:nvSpPr>
        <p:spPr/>
        <p:txBody>
          <a:bodyPr/>
          <a:lstStyle/>
          <a:p>
            <a:r>
              <a:rPr lang="en-US" sz="2400" dirty="0"/>
              <a:t>The CSS box model elements:</a:t>
            </a:r>
            <a:r>
              <a:rPr lang="en-US" sz="2400" baseline="30000" dirty="0"/>
              <a:t> </a:t>
            </a:r>
          </a:p>
          <a:p>
            <a:pPr lvl="1"/>
            <a:r>
              <a:rPr lang="en-US" sz="2400" dirty="0"/>
              <a:t>Margin box</a:t>
            </a:r>
          </a:p>
          <a:p>
            <a:pPr lvl="1"/>
            <a:r>
              <a:rPr lang="en-US" sz="2400" dirty="0"/>
              <a:t>Border box</a:t>
            </a:r>
            <a:endParaRPr lang="en-CA" sz="2400" dirty="0"/>
          </a:p>
          <a:p>
            <a:pPr lvl="1"/>
            <a:r>
              <a:rPr lang="en-US" sz="2400" dirty="0"/>
              <a:t>Padding box</a:t>
            </a:r>
            <a:endParaRPr lang="en-CA" sz="2400" dirty="0"/>
          </a:p>
          <a:p>
            <a:pPr lvl="1"/>
            <a:r>
              <a:rPr lang="en-US" sz="2400" dirty="0"/>
              <a:t>Content box</a:t>
            </a:r>
            <a:endParaRPr lang="en-CA" dirty="0"/>
          </a:p>
          <a:p>
            <a:endParaRPr lang="en-CA" dirty="0"/>
          </a:p>
        </p:txBody>
      </p:sp>
      <p:sp>
        <p:nvSpPr>
          <p:cNvPr id="4" name="Slide Number Placeholder 3">
            <a:extLst>
              <a:ext uri="{FF2B5EF4-FFF2-40B4-BE49-F238E27FC236}">
                <a16:creationId xmlns:a16="http://schemas.microsoft.com/office/drawing/2014/main" id="{B9D00888-A044-4950-AF23-CBD251B7F05F}"/>
              </a:ext>
            </a:extLst>
          </p:cNvPr>
          <p:cNvSpPr>
            <a:spLocks noGrp="1"/>
          </p:cNvSpPr>
          <p:nvPr>
            <p:ph type="sldNum" sz="quarter" idx="12"/>
          </p:nvPr>
        </p:nvSpPr>
        <p:spPr/>
        <p:txBody>
          <a:bodyPr/>
          <a:lstStyle/>
          <a:p>
            <a:fld id="{7BAE8EB9-66BB-41AC-AC43-D6139A5E9D03}" type="slidenum">
              <a:rPr lang="en-CA" smtClean="0"/>
              <a:pPr/>
              <a:t>9</a:t>
            </a:fld>
            <a:endParaRPr lang="en-CA" dirty="0"/>
          </a:p>
        </p:txBody>
      </p:sp>
      <p:sp>
        <p:nvSpPr>
          <p:cNvPr id="7" name="Rectangle 6">
            <a:extLst>
              <a:ext uri="{FF2B5EF4-FFF2-40B4-BE49-F238E27FC236}">
                <a16:creationId xmlns:a16="http://schemas.microsoft.com/office/drawing/2014/main" id="{11C874BE-CA3B-42CF-BD18-052E7E865D6C}"/>
              </a:ext>
            </a:extLst>
          </p:cNvPr>
          <p:cNvSpPr/>
          <p:nvPr/>
        </p:nvSpPr>
        <p:spPr>
          <a:xfrm>
            <a:off x="6688013" y="2726894"/>
            <a:ext cx="2852127" cy="369332"/>
          </a:xfrm>
          <a:prstGeom prst="rect">
            <a:avLst/>
          </a:prstGeom>
        </p:spPr>
        <p:txBody>
          <a:bodyPr wrap="none">
            <a:spAutoFit/>
          </a:bodyPr>
          <a:lstStyle/>
          <a:p>
            <a:pPr>
              <a:spcBef>
                <a:spcPts val="1200"/>
              </a:spcBef>
              <a:spcAft>
                <a:spcPts val="1000"/>
              </a:spcAft>
            </a:pPr>
            <a:r>
              <a:rPr lang="en-US" i="1" dirty="0">
                <a:solidFill>
                  <a:srgbClr val="565A5C"/>
                </a:solidFill>
                <a:latin typeface="Calibri" panose="020F0502020204030204" pitchFamily="34" charset="0"/>
                <a:ea typeface="Calibri" panose="020F0502020204030204" pitchFamily="34" charset="0"/>
                <a:cs typeface="Times New Roman" panose="02020603050405020304" pitchFamily="18" charset="0"/>
              </a:rPr>
              <a:t>Figure 1. The CSS box model.</a:t>
            </a:r>
            <a:endParaRPr lang="en-CA" i="1" dirty="0">
              <a:solidFill>
                <a:srgbClr val="565A5C"/>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4A30048E-CD4F-4BA5-93DA-D662846D22D9}"/>
              </a:ext>
            </a:extLst>
          </p:cNvPr>
          <p:cNvSpPr/>
          <p:nvPr/>
        </p:nvSpPr>
        <p:spPr>
          <a:xfrm>
            <a:off x="5735960" y="6069568"/>
            <a:ext cx="5044266" cy="369332"/>
          </a:xfrm>
          <a:prstGeom prst="rect">
            <a:avLst/>
          </a:prstGeom>
        </p:spPr>
        <p:txBody>
          <a:bodyPr wrap="none">
            <a:spAutoFit/>
          </a:bodyPr>
          <a:lstStyle/>
          <a:p>
            <a:pPr>
              <a:spcBef>
                <a:spcPts val="1200"/>
              </a:spcBef>
              <a:spcAft>
                <a:spcPts val="1000"/>
              </a:spcAft>
            </a:pPr>
            <a:r>
              <a:rPr lang="en-US" i="1" dirty="0">
                <a:solidFill>
                  <a:srgbClr val="565A5C"/>
                </a:solidFill>
                <a:latin typeface="Calibri" panose="020F0502020204030204" pitchFamily="34" charset="0"/>
                <a:ea typeface="Calibri" panose="020F0502020204030204" pitchFamily="34" charset="0"/>
                <a:cs typeface="Times New Roman" panose="02020603050405020304" pitchFamily="18" charset="0"/>
              </a:rPr>
              <a:t>Note. From Mozilla Contributors, 2019. </a:t>
            </a:r>
            <a:r>
              <a:rPr lang="en-US" i="1" u="sng" dirty="0">
                <a:solidFill>
                  <a:srgbClr val="565A5C"/>
                </a:solidFill>
                <a:latin typeface="Calibri" panose="020F0502020204030204" pitchFamily="34" charset="0"/>
                <a:ea typeface="Calibri" panose="020F0502020204030204" pitchFamily="34" charset="0"/>
                <a:cs typeface="Times New Roman" panose="02020603050405020304" pitchFamily="18" charset="0"/>
                <a:hlinkClick r:id="rId2"/>
              </a:rPr>
              <a:t>CC BY-SA 2.5</a:t>
            </a:r>
            <a:endParaRPr lang="en-CA" i="1" dirty="0">
              <a:solidFill>
                <a:srgbClr val="565A5C"/>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5BD2785E-8FCF-4ED5-A3CC-204221967258}"/>
              </a:ext>
            </a:extLst>
          </p:cNvPr>
          <p:cNvPicPr>
            <a:picLocks noChangeAspect="1"/>
          </p:cNvPicPr>
          <p:nvPr/>
        </p:nvPicPr>
        <p:blipFill>
          <a:blip r:embed="rId3"/>
          <a:stretch>
            <a:fillRect/>
          </a:stretch>
        </p:blipFill>
        <p:spPr>
          <a:xfrm>
            <a:off x="5210379" y="3096226"/>
            <a:ext cx="4953515" cy="2577246"/>
          </a:xfrm>
          <a:prstGeom prst="rect">
            <a:avLst/>
          </a:prstGeom>
        </p:spPr>
      </p:pic>
    </p:spTree>
    <p:extLst>
      <p:ext uri="{BB962C8B-B14F-4D97-AF65-F5344CB8AC3E}">
        <p14:creationId xmlns:p14="http://schemas.microsoft.com/office/powerpoint/2010/main" val="69122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11588</TotalTime>
  <Words>3633</Words>
  <Application>Microsoft Office PowerPoint</Application>
  <PresentationFormat>Widescreen</PresentationFormat>
  <Paragraphs>309</Paragraphs>
  <Slides>28</Slides>
  <Notes>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2</vt:i4>
      </vt:variant>
      <vt:variant>
        <vt:lpstr>Slide Titles</vt:lpstr>
      </vt:variant>
      <vt:variant>
        <vt:i4>28</vt:i4>
      </vt:variant>
    </vt:vector>
  </HeadingPairs>
  <TitlesOfParts>
    <vt:vector size="39" baseType="lpstr">
      <vt:lpstr>Segoe UI</vt:lpstr>
      <vt:lpstr>Arial</vt:lpstr>
      <vt:lpstr>Open Sans SemiBold</vt:lpstr>
      <vt:lpstr>Times New Roman</vt:lpstr>
      <vt:lpstr>Open Sans</vt:lpstr>
      <vt:lpstr>Arial Narrow</vt:lpstr>
      <vt:lpstr>Verdana</vt:lpstr>
      <vt:lpstr>Calibri</vt:lpstr>
      <vt:lpstr>Office Theme</vt:lpstr>
      <vt:lpstr>Visio</vt:lpstr>
      <vt:lpstr>Document</vt:lpstr>
      <vt:lpstr> Web Foundations</vt:lpstr>
      <vt:lpstr>PowerPoint Presentation</vt:lpstr>
      <vt:lpstr>We will be looking into…</vt:lpstr>
      <vt:lpstr>CSS Dimension Properties </vt:lpstr>
      <vt:lpstr>CSS Setting height and width </vt:lpstr>
      <vt:lpstr>Setting Height and Width Examples</vt:lpstr>
      <vt:lpstr>Setting max-width </vt:lpstr>
      <vt:lpstr>Defining Size</vt:lpstr>
      <vt:lpstr>Box Model</vt:lpstr>
      <vt:lpstr>The CSS Box Model</vt:lpstr>
      <vt:lpstr>Demonstration of the Box Model</vt:lpstr>
      <vt:lpstr>Setting Height and Width of an Element</vt:lpstr>
      <vt:lpstr>Example: Calculating Full Width of an Element</vt:lpstr>
      <vt:lpstr>Adding space between elements with margins</vt:lpstr>
      <vt:lpstr>Setting margins, examples</vt:lpstr>
      <vt:lpstr>More on margins: margin collapsing</vt:lpstr>
      <vt:lpstr>More on margins: good practices &amp; tips</vt:lpstr>
      <vt:lpstr>Align Center</vt:lpstr>
      <vt:lpstr>Adding space around an element’s content - with padding</vt:lpstr>
      <vt:lpstr>Setting padding, examples</vt:lpstr>
      <vt:lpstr>Setting borders around an element</vt:lpstr>
      <vt:lpstr>CSS border-style property</vt:lpstr>
      <vt:lpstr>CSS border-width property</vt:lpstr>
      <vt:lpstr>CSS border-color property</vt:lpstr>
      <vt:lpstr>CSS border Property</vt:lpstr>
      <vt:lpstr>CSS border-radius Property</vt:lpstr>
      <vt:lpstr>CSS box-shadow Property</vt:lpstr>
      <vt:lpstr>References</vt:lpstr>
    </vt:vector>
  </TitlesOfParts>
  <Company>Conestoga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Yingbull</dc:creator>
  <cp:lastModifiedBy>Andriana Vanezi</cp:lastModifiedBy>
  <cp:revision>616</cp:revision>
  <dcterms:created xsi:type="dcterms:W3CDTF">2015-09-03T13:13:06Z</dcterms:created>
  <dcterms:modified xsi:type="dcterms:W3CDTF">2024-02-15T22:50:43Z</dcterms:modified>
</cp:coreProperties>
</file>

<file path=docProps/thumbnail.jpeg>
</file>